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7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theme/theme9.xml" ContentType="application/vnd.openxmlformats-officedocument.theme+xml"/>
  <Override PartName="/ppt/theme/theme27.xml" ContentType="application/vnd.openxmlformats-officedocument.theme+xml"/>
  <Override PartName="/ppt/theme/theme8.xml" ContentType="application/vnd.openxmlformats-officedocument.theme+xml"/>
  <Override PartName="/ppt/theme/theme26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25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28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4.xml" ContentType="application/vnd.openxmlformats-officedocument.theme+xml"/>
  <Override PartName="/ppt/theme/theme22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5.gif" ContentType="image/gif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1.gif" ContentType="image/gif"/>
  <Override PartName="/ppt/media/image94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27.png" ContentType="image/png"/>
  <Override PartName="/ppt/media/image92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80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108.gif" ContentType="image/gif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102.gif" ContentType="image/gif"/>
  <Override PartName="/ppt/media/image95.gif" ContentType="image/gif"/>
  <Override PartName="/ppt/media/image98.png" ContentType="image/png"/>
  <Override PartName="/ppt/media/image61.png" ContentType="image/png"/>
  <Override PartName="/ppt/media/image99.gif" ContentType="image/gif"/>
  <Override PartName="/ppt/media/image97.gif" ContentType="image/gif"/>
  <Override PartName="/ppt/media/image122.png" ContentType="image/png"/>
  <Override PartName="/ppt/media/image121.png" ContentType="image/png"/>
  <Override PartName="/ppt/media/image93.gif" ContentType="image/gif"/>
  <Override PartName="/ppt/media/image96.png" ContentType="image/png"/>
  <Override PartName="/ppt/media/image103.png" ContentType="image/png"/>
  <Override PartName="/ppt/media/image116.png" ContentType="image/png"/>
  <Override PartName="/ppt/media/image72.png" ContentType="image/png"/>
  <Override PartName="/ppt/media/image104.png" ContentType="image/png"/>
  <Override PartName="/ppt/media/image60.png" ContentType="image/png"/>
  <Override PartName="/ppt/media/image115.png" ContentType="image/png"/>
  <Override PartName="/ppt/media/image71.png" ContentType="image/png"/>
  <Override PartName="/ppt/media/image114.png" ContentType="image/png"/>
  <Override PartName="/ppt/media/image70.png" ContentType="image/png"/>
  <Override PartName="/ppt/media/image88.gif" ContentType="image/gif"/>
  <Override PartName="/ppt/media/image113.png" ContentType="image/png"/>
  <Override PartName="/ppt/media/image79.png" ContentType="image/png"/>
  <Override PartName="/ppt/media/image101.png" ContentType="image/png"/>
  <Override PartName="/ppt/media/image112.png" ContentType="image/png"/>
  <Override PartName="/ppt/media/image86.gif" ContentType="image/gif"/>
  <Override PartName="/ppt/media/image89.png" ContentType="image/png"/>
  <Override PartName="/ppt/media/image111.png" ContentType="image/png"/>
  <Override PartName="/ppt/media/image106.png" ContentType="image/png"/>
  <Override PartName="/ppt/media/image62.png" ContentType="image/png"/>
  <Override PartName="/ppt/media/image73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23.png" ContentType="image/png"/>
  <Override PartName="/ppt/media/image119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4.png" ContentType="image/png"/>
  <Override PartName="/ppt/media/image118.png" ContentType="image/png"/>
  <Override PartName="/ppt/media/image21.png" ContentType="image/png"/>
  <Override PartName="/ppt/media/image58.png" ContentType="image/png"/>
  <Override PartName="/ppt/media/image117.png" ContentType="image/png"/>
  <Override PartName="/ppt/media/image20.png" ContentType="image/png"/>
  <Override PartName="/ppt/media/image57.png" ContentType="image/png"/>
  <Override PartName="/ppt/media/image25.png" ContentType="image/png"/>
  <Override PartName="/ppt/media/image90.png" ContentType="image/png"/>
  <Override PartName="/ppt/slideLayouts/_rels/slideLayout16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</p:sldMasterIdLst>
  <p:notesMasterIdLst>
    <p:notesMasterId r:id="rId29"/>
  </p:notes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notesMaster" Target="notesMasters/notesMaster1.xml"/><Relationship Id="rId30" Type="http://schemas.openxmlformats.org/officeDocument/2006/relationships/slide" Target="slides/slide1.xml"/><Relationship Id="rId31" Type="http://schemas.openxmlformats.org/officeDocument/2006/relationships/slide" Target="slides/slide2.xml"/><Relationship Id="rId32" Type="http://schemas.openxmlformats.org/officeDocument/2006/relationships/slide" Target="slides/slide3.xml"/><Relationship Id="rId33" Type="http://schemas.openxmlformats.org/officeDocument/2006/relationships/slide" Target="slides/slide4.xml"/><Relationship Id="rId34" Type="http://schemas.openxmlformats.org/officeDocument/2006/relationships/slide" Target="slides/slide5.xml"/><Relationship Id="rId35" Type="http://schemas.openxmlformats.org/officeDocument/2006/relationships/slide" Target="slides/slide6.xml"/><Relationship Id="rId36" Type="http://schemas.openxmlformats.org/officeDocument/2006/relationships/slide" Target="slides/slide7.xml"/><Relationship Id="rId37" Type="http://schemas.openxmlformats.org/officeDocument/2006/relationships/slide" Target="slides/slide8.xml"/><Relationship Id="rId38" Type="http://schemas.openxmlformats.org/officeDocument/2006/relationships/slide" Target="slides/slide9.xml"/><Relationship Id="rId39" Type="http://schemas.openxmlformats.org/officeDocument/2006/relationships/slide" Target="slides/slide10.xml"/><Relationship Id="rId40" Type="http://schemas.openxmlformats.org/officeDocument/2006/relationships/slide" Target="slides/slide11.xml"/><Relationship Id="rId41" Type="http://schemas.openxmlformats.org/officeDocument/2006/relationships/slide" Target="slides/slide12.xml"/><Relationship Id="rId42" Type="http://schemas.openxmlformats.org/officeDocument/2006/relationships/slide" Target="slides/slide13.xml"/><Relationship Id="rId43" Type="http://schemas.openxmlformats.org/officeDocument/2006/relationships/slide" Target="slides/slide14.xml"/><Relationship Id="rId44" Type="http://schemas.openxmlformats.org/officeDocument/2006/relationships/slide" Target="slides/slide15.xml"/><Relationship Id="rId45" Type="http://schemas.openxmlformats.org/officeDocument/2006/relationships/slide" Target="slides/slide16.xml"/><Relationship Id="rId46" Type="http://schemas.openxmlformats.org/officeDocument/2006/relationships/slide" Target="slides/slide17.xml"/><Relationship Id="rId47" Type="http://schemas.openxmlformats.org/officeDocument/2006/relationships/slide" Target="slides/slide18.xml"/><Relationship Id="rId48" Type="http://schemas.openxmlformats.org/officeDocument/2006/relationships/slide" Target="slides/slide19.xml"/><Relationship Id="rId49" Type="http://schemas.openxmlformats.org/officeDocument/2006/relationships/slide" Target="slides/slide20.xml"/><Relationship Id="rId50" Type="http://schemas.openxmlformats.org/officeDocument/2006/relationships/slide" Target="slides/slide21.xml"/><Relationship Id="rId51" Type="http://schemas.openxmlformats.org/officeDocument/2006/relationships/slide" Target="slides/slide22.xml"/><Relationship Id="rId52" Type="http://schemas.openxmlformats.org/officeDocument/2006/relationships/slide" Target="slides/slide23.xml"/><Relationship Id="rId53" Type="http://schemas.openxmlformats.org/officeDocument/2006/relationships/slide" Target="slides/slide24.xml"/><Relationship Id="rId54" Type="http://schemas.openxmlformats.org/officeDocument/2006/relationships/slide" Target="slides/slide25.xml"/><Relationship Id="rId55" Type="http://schemas.openxmlformats.org/officeDocument/2006/relationships/slide" Target="slides/slide26.xml"/><Relationship Id="rId56" Type="http://schemas.openxmlformats.org/officeDocument/2006/relationships/slide" Target="slides/slide27.xml"/><Relationship Id="rId57" Type="http://schemas.openxmlformats.org/officeDocument/2006/relationships/slide" Target="slides/slide28.xml"/><Relationship Id="rId5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mover o diapositivo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2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PT" sz="2000" spc="-1" strike="noStrike">
                <a:latin typeface="Arial"/>
              </a:rPr>
              <a:t>Clique para editar o formato das notas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2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PT" sz="1400" spc="-1" strike="noStrike">
                <a:latin typeface="Times New Roman"/>
              </a:rPr>
              <a:t>&lt;cabeçalho&gt;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121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PT" sz="1400" spc="-1" strike="noStrike">
                <a:latin typeface="Times New Roman"/>
              </a:rPr>
              <a:t>&lt;data/hora&gt;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121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PT" sz="1400" spc="-1" strike="noStrike">
                <a:latin typeface="Times New Roman"/>
              </a:defRPr>
            </a:lvl1pPr>
          </a:lstStyle>
          <a:p>
            <a:r>
              <a:rPr b="0" lang="pt-PT" sz="1400" spc="-1" strike="noStrike">
                <a:latin typeface="Times New Roman"/>
              </a:rPr>
              <a:t>&lt;rodapé&gt;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122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C4F1A16-B738-4715-A911-53DA3B1B457F}" type="slidenum">
              <a:rPr b="0" lang="pt-PT" sz="1400" spc="-1" strike="noStrike">
                <a:latin typeface="Times New Roman"/>
              </a:rPr>
              <a:t>&lt;número&gt;</a:t>
            </a:fld>
            <a:endParaRPr b="0" lang="pt-P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66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92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96480" bIns="9648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67" name="CustomShape 1259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>
              <a:lnSpc>
                <a:spcPct val="100000"/>
              </a:lnSpc>
              <a:buNone/>
            </a:pPr>
            <a:fld id="{C33DAD6D-70F8-4E7F-B509-9B171E686FE5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PT" sz="14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69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92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96480" bIns="9648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70" name="CustomShape 1391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>
              <a:lnSpc>
                <a:spcPct val="100000"/>
              </a:lnSpc>
              <a:buNone/>
            </a:pPr>
            <a:fld id="{D872FBD4-7D5E-4F47-BA1B-1B640308AD03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PT" sz="14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72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73" name="CustomShape 1317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4B452B66-27D3-4D2B-86C2-AF228F4663A0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75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76" name="CustomShape 1326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1D3818E4-EE94-45EA-8954-1328869D84B8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78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79" name="CustomShape 1339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72E80037-B26F-4F80-8C16-CFDA85B55105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81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82" name="CustomShape 1352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6B3592FC-B773-4B6D-9886-3F7748899D6B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84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92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96480" bIns="9648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85" name="CustomShape 1262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>
              <a:lnSpc>
                <a:spcPct val="100000"/>
              </a:lnSpc>
              <a:buNone/>
            </a:pPr>
            <a:fld id="{6307D620-E712-4B33-8D95-A1E53E30D5D1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PT" sz="14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87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92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96480" bIns="9648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88" name="CustomShape 1389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>
              <a:lnSpc>
                <a:spcPct val="100000"/>
              </a:lnSpc>
              <a:buNone/>
            </a:pPr>
            <a:fld id="{D36EC537-FE45-4B8C-B2AA-965EB0082B0D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PT" sz="14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90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92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96480" bIns="9648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91" name="CustomShape 1252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>
              <a:lnSpc>
                <a:spcPct val="100000"/>
              </a:lnSpc>
              <a:buNone/>
            </a:pPr>
            <a:fld id="{C2D6AA11-0589-4601-AFB7-7C5F1EFB51BA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PT" sz="14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94" name="CustomShape 1300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89A0B1FA-D0C7-4237-8794-4772795F9E4A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79200" cy="3082320"/>
          </a:xfrm>
          <a:prstGeom prst="rect">
            <a:avLst/>
          </a:prstGeom>
          <a:ln w="0">
            <a:noFill/>
          </a:ln>
        </p:spPr>
      </p:sp>
      <p:sp>
        <p:nvSpPr>
          <p:cNvPr id="14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43" name="CustomShape 1220"/>
          <p:cNvSpPr/>
          <p:nvPr/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2DCCA2D5-F23B-4FFC-9255-E3D14235F09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96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97" name="CustomShape 1310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4173EA4B-C250-41B2-A0DE-8F3B7B97DF9B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99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00" name="CustomShape 1362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46B4047C-5835-478B-89B7-D6B94EBC5D0C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03" name="CustomShape 1373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A596D74E-6B97-4574-B5DB-FD3316B59F5A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505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92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96480" bIns="9648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06" name="CustomShape 1272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>
              <a:lnSpc>
                <a:spcPct val="100000"/>
              </a:lnSpc>
              <a:buNone/>
            </a:pPr>
            <a:fld id="{FFCF4083-0BBA-482E-B5DE-A022B784D6AB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PT" sz="14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508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09" name="CustomShape 1275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F5A38928-02D1-47C9-B76D-F81A0614E037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511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12" name="CustomShape 1279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3052879C-327D-43A6-B939-858C21DB6E01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514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15" name="CustomShape 1289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89F9D4EF-460C-44E1-B800-C5442C6626DD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517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18" name="CustomShape 1292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A70A55E7-35FD-43F6-A194-8EB8CFA0F663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73080" cy="3076200"/>
          </a:xfrm>
          <a:prstGeom prst="rect">
            <a:avLst/>
          </a:prstGeom>
          <a:ln w="0">
            <a:noFill/>
          </a:ln>
        </p:spPr>
      </p:sp>
      <p:sp>
        <p:nvSpPr>
          <p:cNvPr id="1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6680" cy="3590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21" name="CustomShape 11"/>
          <p:cNvSpPr/>
          <p:nvPr/>
        </p:nvSpPr>
        <p:spPr>
          <a:xfrm>
            <a:off x="3884760" y="8685360"/>
            <a:ext cx="2962080" cy="44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C5574037-C881-4BC9-8DCE-C82E4A39464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45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46" name="CustomShape 1223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D2E5870B-D638-4789-A38A-1EFB682C31CF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48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49" name="CustomShape 1385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20BC0504-FBEB-4ED5-9021-F98B1EDA90B2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51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52" name="CustomShape 1379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0269EC89-385B-4DDC-899B-C3B794DCDB0E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54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55" name="CustomShape 1382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4275EB28-3A83-451C-BA8F-F6148BA4EF83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57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58" name="CustomShape 1233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26576D74-1BE2-44BA-A576-B9A989B1BDC6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60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56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48240" bIns="4824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61" name="CustomShape 1241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  <a:buNone/>
            </a:pPr>
            <a:fld id="{0AEE68A1-4D8B-4449-9520-88D72F2C2484}" type="slidenum"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&lt;número&gt;</a:t>
            </a:fld>
            <a:endParaRPr b="0" lang="pt-PT" sz="13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7120" cy="3237840"/>
          </a:xfrm>
          <a:prstGeom prst="rect">
            <a:avLst/>
          </a:prstGeom>
          <a:ln w="0">
            <a:noFill/>
          </a:ln>
        </p:spPr>
      </p:sp>
      <p:sp>
        <p:nvSpPr>
          <p:cNvPr id="1463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0360" cy="3778920"/>
          </a:xfrm>
          <a:prstGeom prst="rect">
            <a:avLst/>
          </a:prstGeom>
          <a:noFill/>
          <a:ln w="0">
            <a:noFill/>
          </a:ln>
        </p:spPr>
        <p:txBody>
          <a:bodyPr lIns="96480" rIns="96480" tIns="96480" bIns="9648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64" name="CustomShape 1245"/>
          <p:cNvSpPr/>
          <p:nvPr/>
        </p:nvSpPr>
        <p:spPr>
          <a:xfrm>
            <a:off x="4143600" y="9119520"/>
            <a:ext cx="3168000" cy="4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6480" rIns="96480" tIns="48240" bIns="48240" anchor="b">
            <a:noAutofit/>
          </a:bodyPr>
          <a:p>
            <a:pPr>
              <a:lnSpc>
                <a:spcPct val="100000"/>
              </a:lnSpc>
              <a:buNone/>
            </a:pPr>
            <a:fld id="{542DBE65-E50C-4012-B26C-55632583D1E3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&lt;número&gt;</a:t>
            </a:fld>
            <a:endParaRPr b="0" lang="pt-PT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9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8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4.xml"/><Relationship Id="rId15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3.xml"/><Relationship Id="rId8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1.xml"/><Relationship Id="rId16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0.xml"/><Relationship Id="rId13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2.xml"/><Relationship Id="rId15" Type="http://schemas.openxmlformats.org/officeDocument/2006/relationships/slideLayout" Target="../slideLayouts/slideLayout263.xml"/><Relationship Id="rId16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67.xml"/><Relationship Id="rId8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79.xml"/><Relationship Id="rId8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4.xml"/><Relationship Id="rId13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87.xml"/><Relationship Id="rId16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296.xml"/><Relationship Id="rId13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298.xml"/><Relationship Id="rId15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08.xml"/><Relationship Id="rId13" Type="http://schemas.openxmlformats.org/officeDocument/2006/relationships/slideLayout" Target="../slideLayouts/slideLayout309.xml"/><Relationship Id="rId14" Type="http://schemas.openxmlformats.org/officeDocument/2006/relationships/slideLayout" Target="../slideLayouts/slideLayout310.xml"/><Relationship Id="rId15" Type="http://schemas.openxmlformats.org/officeDocument/2006/relationships/slideLayout" Target="../slideLayouts/slideLayout311.xml"/><Relationship Id="rId16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315.xml"/><Relationship Id="rId8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0.xml"/><Relationship Id="rId13" Type="http://schemas.openxmlformats.org/officeDocument/2006/relationships/slideLayout" Target="../slideLayouts/slideLayout321.xml"/><Relationship Id="rId14" Type="http://schemas.openxmlformats.org/officeDocument/2006/relationships/slideLayout" Target="../slideLayouts/slideLayout322.xml"/><Relationship Id="rId15" Type="http://schemas.openxmlformats.org/officeDocument/2006/relationships/slideLayout" Target="../slideLayouts/slideLayout323.xml"/><Relationship Id="rId16" Type="http://schemas.openxmlformats.org/officeDocument/2006/relationships/slideLayout" Target="../slideLayouts/slideLayout3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7025397A-273C-4EBE-B62C-E0669B9AD5D6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40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40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41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958CB306-18B1-4D5F-9B57-4CBD47021864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45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45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45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D19AAD89-1E7C-4C13-884E-76A83807AE72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49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49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50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50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B6D73E7F-63C0-4D6B-B795-F823AA3080BC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54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54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545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546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2FBCAF45-4989-4A06-9CF9-E53AE1197DA4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58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58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590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591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BC43BAB3-DB18-444C-9680-DF2971D4DCE4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63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63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63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63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62E513AE-33E1-415C-96C1-A7F46206636E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67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67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68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68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9AA29440-9C9D-4D3C-803A-3DE2B80E2285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72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72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72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72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F7808ACF-FE0E-4C24-AD81-874AF4A2545F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76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76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77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77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FAF3AC7A-D499-46DC-B76A-AF88DF47CA72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81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81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81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81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C655A422-016F-48C5-9DDA-57E88E41B78F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</a:t>
            </a:r>
            <a:r>
              <a:rPr b="0" lang="pt-PT" sz="4400" spc="-1" strike="noStrike">
                <a:latin typeface="Arial"/>
              </a:rPr>
              <a:t>l</a:t>
            </a:r>
            <a:r>
              <a:rPr b="0" lang="pt-PT" sz="4400" spc="-1" strike="noStrike">
                <a:latin typeface="Arial"/>
              </a:rPr>
              <a:t>i</a:t>
            </a:r>
            <a:r>
              <a:rPr b="0" lang="pt-PT" sz="4400" spc="-1" strike="noStrike">
                <a:latin typeface="Arial"/>
              </a:rPr>
              <a:t>q</a:t>
            </a:r>
            <a:r>
              <a:rPr b="0" lang="pt-PT" sz="4400" spc="-1" strike="noStrike">
                <a:latin typeface="Arial"/>
              </a:rPr>
              <a:t>u</a:t>
            </a:r>
            <a:r>
              <a:rPr b="0" lang="pt-PT" sz="4400" spc="-1" strike="noStrike">
                <a:latin typeface="Arial"/>
              </a:rPr>
              <a:t>e</a:t>
            </a:r>
            <a:r>
              <a:rPr b="0" lang="pt-PT" sz="4400" spc="-1" strike="noStrike">
                <a:latin typeface="Arial"/>
              </a:rPr>
              <a:t> </a:t>
            </a:r>
            <a:r>
              <a:rPr b="0" lang="pt-PT" sz="4400" spc="-1" strike="noStrike">
                <a:latin typeface="Arial"/>
              </a:rPr>
              <a:t>p</a:t>
            </a:r>
            <a:r>
              <a:rPr b="0" lang="pt-PT" sz="4400" spc="-1" strike="noStrike">
                <a:latin typeface="Arial"/>
              </a:rPr>
              <a:t>a</a:t>
            </a:r>
            <a:r>
              <a:rPr b="0" lang="pt-PT" sz="4400" spc="-1" strike="noStrike">
                <a:latin typeface="Arial"/>
              </a:rPr>
              <a:t>r</a:t>
            </a:r>
            <a:r>
              <a:rPr b="0" lang="pt-PT" sz="4400" spc="-1" strike="noStrike">
                <a:latin typeface="Arial"/>
              </a:rPr>
              <a:t>a</a:t>
            </a:r>
            <a:r>
              <a:rPr b="0" lang="pt-PT" sz="4400" spc="-1" strike="noStrike">
                <a:latin typeface="Arial"/>
              </a:rPr>
              <a:t> </a:t>
            </a:r>
            <a:r>
              <a:rPr b="0" lang="pt-PT" sz="4400" spc="-1" strike="noStrike">
                <a:latin typeface="Arial"/>
              </a:rPr>
              <a:t>e</a:t>
            </a:r>
            <a:r>
              <a:rPr b="0" lang="pt-PT" sz="4400" spc="-1" strike="noStrike">
                <a:latin typeface="Arial"/>
              </a:rPr>
              <a:t>d</a:t>
            </a:r>
            <a:r>
              <a:rPr b="0" lang="pt-PT" sz="4400" spc="-1" strike="noStrike">
                <a:latin typeface="Arial"/>
              </a:rPr>
              <a:t>i</a:t>
            </a:r>
            <a:r>
              <a:rPr b="0" lang="pt-PT" sz="4400" spc="-1" strike="noStrike">
                <a:latin typeface="Arial"/>
              </a:rPr>
              <a:t>t</a:t>
            </a:r>
            <a:r>
              <a:rPr b="0" lang="pt-PT" sz="4400" spc="-1" strike="noStrike">
                <a:latin typeface="Arial"/>
              </a:rPr>
              <a:t>a</a:t>
            </a:r>
            <a:r>
              <a:rPr b="0" lang="pt-PT" sz="4400" spc="-1" strike="noStrike">
                <a:latin typeface="Arial"/>
              </a:rPr>
              <a:t>r</a:t>
            </a:r>
            <a:r>
              <a:rPr b="0" lang="pt-PT" sz="4400" spc="-1" strike="noStrike">
                <a:latin typeface="Arial"/>
              </a:rPr>
              <a:t> </a:t>
            </a:r>
            <a:r>
              <a:rPr b="0" lang="pt-PT" sz="4400" spc="-1" strike="noStrike">
                <a:latin typeface="Arial"/>
              </a:rPr>
              <a:t>o</a:t>
            </a:r>
            <a:r>
              <a:rPr b="0" lang="pt-PT" sz="4400" spc="-1" strike="noStrike">
                <a:latin typeface="Arial"/>
              </a:rPr>
              <a:t> </a:t>
            </a:r>
            <a:r>
              <a:rPr b="0" lang="pt-PT" sz="4400" spc="-1" strike="noStrike">
                <a:latin typeface="Arial"/>
              </a:rPr>
              <a:t>f</a:t>
            </a:r>
            <a:r>
              <a:rPr b="0" lang="pt-PT" sz="4400" spc="-1" strike="noStrike">
                <a:latin typeface="Arial"/>
              </a:rPr>
              <a:t>o</a:t>
            </a:r>
            <a:r>
              <a:rPr b="0" lang="pt-PT" sz="4400" spc="-1" strike="noStrike">
                <a:latin typeface="Arial"/>
              </a:rPr>
              <a:t>r</a:t>
            </a:r>
            <a:r>
              <a:rPr b="0" lang="pt-PT" sz="4400" spc="-1" strike="noStrike">
                <a:latin typeface="Arial"/>
              </a:rPr>
              <a:t>m</a:t>
            </a:r>
            <a:r>
              <a:rPr b="0" lang="pt-PT" sz="4400" spc="-1" strike="noStrike">
                <a:latin typeface="Arial"/>
              </a:rPr>
              <a:t>a</a:t>
            </a:r>
            <a:r>
              <a:rPr b="0" lang="pt-PT" sz="4400" spc="-1" strike="noStrike">
                <a:latin typeface="Arial"/>
              </a:rPr>
              <a:t>t</a:t>
            </a:r>
            <a:r>
              <a:rPr b="0" lang="pt-PT" sz="4400" spc="-1" strike="noStrike">
                <a:latin typeface="Arial"/>
              </a:rPr>
              <a:t>o</a:t>
            </a:r>
            <a:r>
              <a:rPr b="0" lang="pt-PT" sz="4400" spc="-1" strike="noStrike">
                <a:latin typeface="Arial"/>
              </a:rPr>
              <a:t> </a:t>
            </a:r>
            <a:r>
              <a:rPr b="0" lang="pt-PT" sz="4400" spc="-1" strike="noStrike">
                <a:latin typeface="Arial"/>
              </a:rPr>
              <a:t>d</a:t>
            </a:r>
            <a:r>
              <a:rPr b="0" lang="pt-PT" sz="4400" spc="-1" strike="noStrike">
                <a:latin typeface="Arial"/>
              </a:rPr>
              <a:t>o</a:t>
            </a:r>
            <a:r>
              <a:rPr b="0" lang="pt-PT" sz="4400" spc="-1" strike="noStrike">
                <a:latin typeface="Arial"/>
              </a:rPr>
              <a:t> </a:t>
            </a:r>
            <a:r>
              <a:rPr b="0" lang="pt-PT" sz="4400" spc="-1" strike="noStrike">
                <a:latin typeface="Arial"/>
              </a:rPr>
              <a:t>t</a:t>
            </a:r>
            <a:r>
              <a:rPr b="0" lang="pt-PT" sz="4400" spc="-1" strike="noStrike">
                <a:latin typeface="Arial"/>
              </a:rPr>
              <a:t>í</a:t>
            </a:r>
            <a:r>
              <a:rPr b="0" lang="pt-PT" sz="4400" spc="-1" strike="noStrike">
                <a:latin typeface="Arial"/>
              </a:rPr>
              <a:t>t</a:t>
            </a:r>
            <a:r>
              <a:rPr b="0" lang="pt-PT" sz="4400" spc="-1" strike="noStrike">
                <a:latin typeface="Arial"/>
              </a:rPr>
              <a:t>u</a:t>
            </a:r>
            <a:r>
              <a:rPr b="0" lang="pt-PT" sz="4400" spc="-1" strike="noStrike">
                <a:latin typeface="Arial"/>
              </a:rPr>
              <a:t>l</a:t>
            </a:r>
            <a:r>
              <a:rPr b="0" lang="pt-PT" sz="4400" spc="-1" strike="noStrike">
                <a:latin typeface="Arial"/>
              </a:rPr>
              <a:t>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4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4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5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5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ABF43B65-B3D1-46EE-9DD3-5EE74B5BE91F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85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85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86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86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5D59ECA4-555B-4D42-9EE9-22379FADA3BD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90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90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90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90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880A92AB-BF0D-486B-AA86-68194F6FAE5C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94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94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95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95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B7C4051F-05C3-44FC-8A3A-927F2D976ABC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9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9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0" y="6264360"/>
            <a:ext cx="12190320" cy="59220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2"/>
          <p:cNvSpPr/>
          <p:nvPr/>
        </p:nvSpPr>
        <p:spPr>
          <a:xfrm>
            <a:off x="0" y="360"/>
            <a:ext cx="12190320" cy="93420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80400" cy="680400"/>
          </a:xfrm>
          <a:prstGeom prst="rect">
            <a:avLst/>
          </a:prstGeom>
          <a:ln w="0">
            <a:noFill/>
          </a:ln>
        </p:spPr>
      </p:pic>
      <p:pic>
        <p:nvPicPr>
          <p:cNvPr id="99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8200" cy="538200"/>
          </a:xfrm>
          <a:prstGeom prst="rect">
            <a:avLst/>
          </a:prstGeom>
          <a:ln w="0">
            <a:noFill/>
          </a:ln>
        </p:spPr>
      </p:pic>
      <p:pic>
        <p:nvPicPr>
          <p:cNvPr id="99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8200" cy="515520"/>
          </a:xfrm>
          <a:prstGeom prst="rect">
            <a:avLst/>
          </a:prstGeom>
          <a:ln w="0">
            <a:noFill/>
          </a:ln>
        </p:spPr>
      </p:pic>
      <p:sp>
        <p:nvSpPr>
          <p:cNvPr id="995" name="CustomShape 3"/>
          <p:cNvSpPr/>
          <p:nvPr/>
        </p:nvSpPr>
        <p:spPr>
          <a:xfrm>
            <a:off x="2088000" y="6372360"/>
            <a:ext cx="915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Introdução a Sistemas Multiagentes Embarcados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996" name="CustomShape 4"/>
          <p:cNvSpPr/>
          <p:nvPr/>
        </p:nvSpPr>
        <p:spPr>
          <a:xfrm>
            <a:off x="11111040" y="6286320"/>
            <a:ext cx="10137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0F50B61D-8225-47E5-BFB8-5B8537B7C3D1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9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0" y="6264360"/>
            <a:ext cx="12190320" cy="59220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0" y="360"/>
            <a:ext cx="12190320" cy="93420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80400" cy="680400"/>
          </a:xfrm>
          <a:prstGeom prst="rect">
            <a:avLst/>
          </a:prstGeom>
          <a:ln w="0">
            <a:noFill/>
          </a:ln>
        </p:spPr>
      </p:pic>
      <p:pic>
        <p:nvPicPr>
          <p:cNvPr id="103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8200" cy="538200"/>
          </a:xfrm>
          <a:prstGeom prst="rect">
            <a:avLst/>
          </a:prstGeom>
          <a:ln w="0">
            <a:noFill/>
          </a:ln>
        </p:spPr>
      </p:pic>
      <p:pic>
        <p:nvPicPr>
          <p:cNvPr id="103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8200" cy="515520"/>
          </a:xfrm>
          <a:prstGeom prst="rect">
            <a:avLst/>
          </a:prstGeom>
          <a:ln w="0">
            <a:noFill/>
          </a:ln>
        </p:spPr>
      </p:pic>
      <p:sp>
        <p:nvSpPr>
          <p:cNvPr id="1040" name="CustomShape 3"/>
          <p:cNvSpPr/>
          <p:nvPr/>
        </p:nvSpPr>
        <p:spPr>
          <a:xfrm>
            <a:off x="2088000" y="6372360"/>
            <a:ext cx="915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Introdução a Sistemas Multiagentes Embarcados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041" name="CustomShape 4"/>
          <p:cNvSpPr/>
          <p:nvPr/>
        </p:nvSpPr>
        <p:spPr>
          <a:xfrm>
            <a:off x="11111040" y="6286320"/>
            <a:ext cx="10137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86E02948-9734-4BFC-9024-75B645A6DC34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0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0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108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108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1085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086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FBDF9B96-B2DD-4822-98CA-23A83C797469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0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0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2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112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112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1130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131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460D3101-CEA0-4DC4-AFE9-401484D70B32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117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117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1175" name="CustomShape 3"/>
          <p:cNvSpPr/>
          <p:nvPr/>
        </p:nvSpPr>
        <p:spPr>
          <a:xfrm>
            <a:off x="2088000" y="6372360"/>
            <a:ext cx="9147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176" name="CustomShape 4"/>
          <p:cNvSpPr/>
          <p:nvPr/>
        </p:nvSpPr>
        <p:spPr>
          <a:xfrm>
            <a:off x="11111040" y="6286320"/>
            <a:ext cx="1007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C6BE0D38-6D1E-4568-A49D-5BB8B5E65880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9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9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C758BABD-E827-4DE3-87C0-8B743ACB7FD6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13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13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9EB3E85B-03F8-4665-BCFE-BBBF2F01EF26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18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18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C4DE5D89-DFE8-4E73-9932-093D4062E840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22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22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E619701F-CD9F-4B4F-A320-ED36D0D03734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27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27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A412C273-449B-4A9C-81A8-A1AB97B5562F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31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31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320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FCF2A397-5CB7-4731-86A6-31BC1134EBE3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36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36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36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36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39639AF1-35F3-42E6-B6F3-3593E325288A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1.gif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277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3.gif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277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5.gif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277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7.gif"/><Relationship Id="rId2" Type="http://schemas.openxmlformats.org/officeDocument/2006/relationships/image" Target="../media/image98.png"/><Relationship Id="rId3" Type="http://schemas.openxmlformats.org/officeDocument/2006/relationships/slideLayout" Target="../slideLayouts/slideLayout277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9.gif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slideLayout" Target="../slideLayouts/slideLayout277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65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2.gif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slideLayout" Target="../slideLayouts/slideLayout277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5.gif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slideLayout" Target="../slideLayouts/slideLayout277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8.gif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slideLayout" Target="../slideLayouts/slideLayout277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slideLayout" Target="../slideLayouts/slideLayout277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slideLayout" Target="../slideLayouts/slideLayout277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277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277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277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slideLayout" Target="../slideLayouts/slideLayout313.xml"/><Relationship Id="rId5" Type="http://schemas.openxmlformats.org/officeDocument/2006/relationships/notesSlide" Target="../notesSlides/notesSlide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6.gif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27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8.gif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277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27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CustomShape 1"/>
          <p:cNvSpPr/>
          <p:nvPr/>
        </p:nvSpPr>
        <p:spPr>
          <a:xfrm>
            <a:off x="0" y="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"/>
          <p:cNvSpPr/>
          <p:nvPr/>
        </p:nvSpPr>
        <p:spPr>
          <a:xfrm>
            <a:off x="0" y="626400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3" name="Imagem 8" descr=""/>
          <p:cNvPicPr/>
          <p:nvPr/>
        </p:nvPicPr>
        <p:blipFill>
          <a:blip r:embed="rId1"/>
          <a:stretch/>
        </p:blipFill>
        <p:spPr>
          <a:xfrm>
            <a:off x="7236000" y="5040000"/>
            <a:ext cx="2144880" cy="568440"/>
          </a:xfrm>
          <a:prstGeom prst="rect">
            <a:avLst/>
          </a:prstGeom>
          <a:ln w="0">
            <a:noFill/>
          </a:ln>
        </p:spPr>
      </p:pic>
      <p:sp>
        <p:nvSpPr>
          <p:cNvPr id="1224" name="CustomShape 3"/>
          <p:cNvSpPr/>
          <p:nvPr/>
        </p:nvSpPr>
        <p:spPr>
          <a:xfrm>
            <a:off x="1680480" y="1404000"/>
            <a:ext cx="914796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400" spc="-1" strike="noStrike">
                <a:solidFill>
                  <a:srgbClr val="000000"/>
                </a:solidFill>
                <a:latin typeface="Arial"/>
                <a:ea typeface="Arial"/>
              </a:rPr>
              <a:t>Introduction to Distributed and Embedded Multi-agent Systems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225" name="CustomShape 5"/>
          <p:cNvSpPr/>
          <p:nvPr/>
        </p:nvSpPr>
        <p:spPr>
          <a:xfrm>
            <a:off x="2556000" y="3954240"/>
            <a:ext cx="8561160" cy="2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80000"/>
              </a:lnSpc>
              <a:spcBef>
                <a:spcPts val="1001"/>
              </a:spcBef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Verdana"/>
                <a:ea typeface="Verdana"/>
              </a:rPr>
              <a:t>1. Centro Federal de Educação Tecnológica (CEFET/RJ) - 2. Universidade Federal Fluminense (UFF), Brasil 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1226" name="CustomShape 6"/>
          <p:cNvSpPr/>
          <p:nvPr/>
        </p:nvSpPr>
        <p:spPr>
          <a:xfrm>
            <a:off x="3528000" y="3209400"/>
            <a:ext cx="529956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39840"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Carlos Eduardo Pantoja</a:t>
            </a:r>
            <a:r>
              <a:rPr b="1" lang="pt-BR" sz="24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1</a:t>
            </a:r>
            <a:endParaRPr b="0" lang="pt-PT" sz="2400" spc="-1" strike="noStrike">
              <a:latin typeface="Arial"/>
            </a:endParaRPr>
          </a:p>
          <a:p>
            <a:pPr marL="343080" indent="-339840"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Nilson Mori Lazarin</a:t>
            </a:r>
            <a:r>
              <a:rPr b="1" lang="pt-BR" sz="24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1,2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1227" name="CustomShape 7"/>
          <p:cNvSpPr/>
          <p:nvPr/>
        </p:nvSpPr>
        <p:spPr>
          <a:xfrm>
            <a:off x="3240000" y="6408000"/>
            <a:ext cx="553068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39840"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bdd7ee"/>
                </a:solidFill>
                <a:latin typeface="Arial"/>
                <a:ea typeface="DejaVu Sans"/>
              </a:rPr>
              <a:t>Junho, 2024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228" name="Google Shape;57;p13" descr=""/>
          <p:cNvPicPr/>
          <p:nvPr/>
        </p:nvPicPr>
        <p:blipFill>
          <a:blip r:embed="rId2"/>
          <a:stretch/>
        </p:blipFill>
        <p:spPr>
          <a:xfrm>
            <a:off x="4932000" y="4684680"/>
            <a:ext cx="1792440" cy="1283760"/>
          </a:xfrm>
          <a:prstGeom prst="rect">
            <a:avLst/>
          </a:prstGeom>
          <a:ln w="0">
            <a:noFill/>
          </a:ln>
        </p:spPr>
      </p:pic>
      <p:pic>
        <p:nvPicPr>
          <p:cNvPr id="1229" name="Imagem 141" descr=""/>
          <p:cNvPicPr/>
          <p:nvPr/>
        </p:nvPicPr>
        <p:blipFill>
          <a:blip r:embed="rId3"/>
          <a:stretch/>
        </p:blipFill>
        <p:spPr>
          <a:xfrm>
            <a:off x="2906640" y="4936680"/>
            <a:ext cx="1503720" cy="76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CustomShape 1253"/>
          <p:cNvSpPr/>
          <p:nvPr/>
        </p:nvSpPr>
        <p:spPr>
          <a:xfrm>
            <a:off x="2385360" y="1366920"/>
            <a:ext cx="7789680" cy="8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Além disso, o Javino fornece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recursos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de verificação, leitura e escrita que são chamados nas seguintes funções Arduino:  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277" name="CustomShape 1255"/>
          <p:cNvSpPr/>
          <p:nvPr/>
        </p:nvSpPr>
        <p:spPr>
          <a:xfrm>
            <a:off x="2916000" y="4449240"/>
            <a:ext cx="6473160" cy="134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Define qual função será chamada quando o agente requisitar as percepções do ambiente exógeno através do ciclo de raciocínio.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278" name="CustomShape 1256"/>
          <p:cNvSpPr/>
          <p:nvPr/>
        </p:nvSpPr>
        <p:spPr>
          <a:xfrm rot="5400000">
            <a:off x="5857560" y="4006440"/>
            <a:ext cx="38484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4546a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1257"/>
          <p:cNvSpPr/>
          <p:nvPr/>
        </p:nvSpPr>
        <p:spPr>
          <a:xfrm>
            <a:off x="1748520" y="3096000"/>
            <a:ext cx="91407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8000"/>
                </a:solidFill>
                <a:latin typeface="Latin Modern Mono"/>
                <a:ea typeface="Arial"/>
              </a:rPr>
              <a:t>javino.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perceive(</a:t>
            </a:r>
            <a:r>
              <a:rPr b="1" lang="pt-BR" sz="3200" spc="-1" strike="noStrike">
                <a:solidFill>
                  <a:srgbClr val="3465a4"/>
                </a:solidFill>
                <a:latin typeface="Latin Modern Mono"/>
                <a:ea typeface="Arial"/>
              </a:rPr>
              <a:t>getExogenousPerceptions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); 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280" name="CustomShape 1258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Aplicação em Arduino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CustomShape 1386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Aplicação em Arduino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282" name="CustomShape 1387"/>
          <p:cNvSpPr/>
          <p:nvPr/>
        </p:nvSpPr>
        <p:spPr>
          <a:xfrm rot="5400000">
            <a:off x="5497560" y="3034440"/>
            <a:ext cx="38484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4546a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1390"/>
          <p:cNvSpPr/>
          <p:nvPr/>
        </p:nvSpPr>
        <p:spPr>
          <a:xfrm>
            <a:off x="1748880" y="2052000"/>
            <a:ext cx="91407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8000"/>
                </a:solidFill>
                <a:latin typeface="Latin Modern Mono"/>
                <a:ea typeface="Arial"/>
              </a:rPr>
              <a:t>javino.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perceive(</a:t>
            </a:r>
            <a:r>
              <a:rPr b="1" lang="pt-BR" sz="3200" spc="-1" strike="noStrike">
                <a:solidFill>
                  <a:srgbClr val="3465a4"/>
                </a:solidFill>
                <a:latin typeface="Latin Modern Mono"/>
                <a:ea typeface="Arial"/>
              </a:rPr>
              <a:t>getExogenousPerceptions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); 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284" name=""/>
          <p:cNvSpPr/>
          <p:nvPr/>
        </p:nvSpPr>
        <p:spPr>
          <a:xfrm>
            <a:off x="2700000" y="3384000"/>
            <a:ext cx="7199640" cy="26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8000"/>
                </a:solidFill>
                <a:latin typeface="Latin Modern Mono"/>
                <a:ea typeface="Verdana"/>
              </a:rPr>
              <a:t>void</a:t>
            </a: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 </a:t>
            </a:r>
            <a:r>
              <a:rPr b="1" lang="pt-BR" sz="2600" spc="-1" strike="noStrike">
                <a:solidFill>
                  <a:srgbClr val="3465a4"/>
                </a:solidFill>
                <a:latin typeface="Latin Modern Mono"/>
                <a:ea typeface="Verdana"/>
              </a:rPr>
              <a:t>getExogenousPerceptions</a:t>
            </a: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(){ </a:t>
            </a:r>
            <a:endParaRPr b="0" lang="pt-PT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</a:t>
            </a:r>
            <a:r>
              <a:rPr b="1" lang="pt-BR" sz="2600" spc="-1" strike="noStrike">
                <a:solidFill>
                  <a:srgbClr val="3465a4"/>
                </a:solidFill>
                <a:latin typeface="Latin Modern Mono"/>
                <a:ea typeface="Verdana"/>
              </a:rPr>
              <a:t>if</a:t>
            </a: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(digitalRead(13)==1)</a:t>
            </a:r>
            <a:endParaRPr b="0" lang="pt-PT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  </a:t>
            </a:r>
            <a:r>
              <a:rPr b="1" lang="pt-BR" sz="2600" spc="-1" strike="noStrike">
                <a:solidFill>
                  <a:srgbClr val="ff8000"/>
                </a:solidFill>
                <a:latin typeface="Latin Modern Mono"/>
                <a:ea typeface="Verdana"/>
              </a:rPr>
              <a:t>javino</a:t>
            </a: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.addPercept("</a:t>
            </a:r>
            <a:r>
              <a:rPr b="1" lang="pt-BR" sz="2600" spc="-1" strike="noStrike">
                <a:solidFill>
                  <a:srgbClr val="3465a4"/>
                </a:solidFill>
                <a:latin typeface="Latin Modern Mono"/>
                <a:ea typeface="Verdana"/>
              </a:rPr>
              <a:t>ledStatus(on)</a:t>
            </a: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");</a:t>
            </a:r>
            <a:endParaRPr b="0" lang="pt-PT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</a:t>
            </a:r>
            <a:r>
              <a:rPr b="1" lang="pt-BR" sz="2600" spc="-1" strike="noStrike">
                <a:solidFill>
                  <a:srgbClr val="3465a4"/>
                </a:solidFill>
                <a:latin typeface="Latin Modern Mono"/>
                <a:ea typeface="Verdana"/>
              </a:rPr>
              <a:t>else</a:t>
            </a: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 </a:t>
            </a:r>
            <a:endParaRPr b="0" lang="pt-PT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  </a:t>
            </a:r>
            <a:r>
              <a:rPr b="1" lang="pt-BR" sz="2600" spc="-1" strike="noStrike">
                <a:solidFill>
                  <a:srgbClr val="ff8000"/>
                </a:solidFill>
                <a:latin typeface="Latin Modern Mono"/>
                <a:ea typeface="Verdana"/>
              </a:rPr>
              <a:t>javino</a:t>
            </a: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.addPercept("</a:t>
            </a:r>
            <a:r>
              <a:rPr b="1" lang="pt-BR" sz="2600" spc="-1" strike="noStrike">
                <a:solidFill>
                  <a:srgbClr val="3465a4"/>
                </a:solidFill>
                <a:latin typeface="Latin Modern Mono"/>
                <a:ea typeface="Verdana"/>
              </a:rPr>
              <a:t>ledStatus(off)</a:t>
            </a: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");</a:t>
            </a:r>
            <a:endParaRPr b="0" lang="pt-PT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000000"/>
                </a:solidFill>
                <a:latin typeface="Latin Modern Mono"/>
                <a:ea typeface="Verdana"/>
              </a:rPr>
              <a:t>}</a:t>
            </a:r>
            <a:endParaRPr b="0" lang="pt-PT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CustomShape 1335"/>
          <p:cNvSpPr/>
          <p:nvPr/>
        </p:nvSpPr>
        <p:spPr>
          <a:xfrm>
            <a:off x="475560" y="1408680"/>
            <a:ext cx="106974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Para isso, um procedimento de envio das percepções deve ser programado em resposta a um estímulo </a:t>
            </a:r>
            <a:r>
              <a:rPr b="1" i="1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getPercepts</a:t>
            </a: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 (modo request):</a:t>
            </a:r>
            <a:endParaRPr b="0" lang="pt-PT" sz="1900" spc="-1" strike="noStrike">
              <a:latin typeface="Arial"/>
            </a:endParaRPr>
          </a:p>
        </p:txBody>
      </p:sp>
      <p:sp>
        <p:nvSpPr>
          <p:cNvPr id="1286" name="CustomShape 1311"/>
          <p:cNvSpPr/>
          <p:nvPr/>
        </p:nvSpPr>
        <p:spPr>
          <a:xfrm rot="10800000">
            <a:off x="2084040" y="3531600"/>
            <a:ext cx="287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1312"/>
          <p:cNvSpPr/>
          <p:nvPr/>
        </p:nvSpPr>
        <p:spPr>
          <a:xfrm flipH="1" rot="10800000">
            <a:off x="2091240" y="3949920"/>
            <a:ext cx="286704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1313"/>
          <p:cNvSpPr/>
          <p:nvPr/>
        </p:nvSpPr>
        <p:spPr>
          <a:xfrm>
            <a:off x="2005200" y="3690720"/>
            <a:ext cx="10148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getPercepts</a:t>
            </a:r>
            <a:endParaRPr b="0" lang="pt-PT" sz="1100" spc="-1" strike="noStrike">
              <a:latin typeface="Arial"/>
            </a:endParaRPr>
          </a:p>
        </p:txBody>
      </p:sp>
      <p:pic>
        <p:nvPicPr>
          <p:cNvPr id="1289" name="Shape 1317_ 2" descr="Microchip Technology PIC16F887-I/P"/>
          <p:cNvPicPr/>
          <p:nvPr/>
        </p:nvPicPr>
        <p:blipFill>
          <a:blip r:embed="rId1"/>
          <a:stretch/>
        </p:blipFill>
        <p:spPr>
          <a:xfrm>
            <a:off x="5166000" y="3384000"/>
            <a:ext cx="1226160" cy="833400"/>
          </a:xfrm>
          <a:prstGeom prst="rect">
            <a:avLst/>
          </a:prstGeom>
          <a:ln w="0">
            <a:noFill/>
          </a:ln>
        </p:spPr>
      </p:pic>
      <p:sp>
        <p:nvSpPr>
          <p:cNvPr id="1290" name="CustomShape 1314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Exemplos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291" name="Imagem 260" descr="Uma imagem com texto&#10;&#10;Descrição gerada automaticamente"/>
          <p:cNvPicPr/>
          <p:nvPr/>
        </p:nvPicPr>
        <p:blipFill>
          <a:blip r:embed="rId2"/>
          <a:stretch/>
        </p:blipFill>
        <p:spPr>
          <a:xfrm>
            <a:off x="769680" y="3295800"/>
            <a:ext cx="1189440" cy="485280"/>
          </a:xfrm>
          <a:prstGeom prst="rect">
            <a:avLst/>
          </a:prstGeom>
          <a:ln w="0">
            <a:noFill/>
          </a:ln>
        </p:spPr>
      </p:pic>
      <p:sp>
        <p:nvSpPr>
          <p:cNvPr id="1292" name="CustomShape 1315"/>
          <p:cNvSpPr/>
          <p:nvPr/>
        </p:nvSpPr>
        <p:spPr>
          <a:xfrm>
            <a:off x="672840" y="3792600"/>
            <a:ext cx="1523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 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93" name="CustomShape 1316"/>
          <p:cNvSpPr/>
          <p:nvPr/>
        </p:nvSpPr>
        <p:spPr>
          <a:xfrm>
            <a:off x="3276360" y="3285000"/>
            <a:ext cx="225252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ledStatus(on);</a:t>
            </a:r>
            <a:endParaRPr b="0" lang="pt-P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CustomShape 1343"/>
          <p:cNvSpPr/>
          <p:nvPr/>
        </p:nvSpPr>
        <p:spPr>
          <a:xfrm>
            <a:off x="475560" y="1408680"/>
            <a:ext cx="106974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Para isso, um procedimento de envio das percepções deve ser programado em resposta a um estímulo </a:t>
            </a:r>
            <a:r>
              <a:rPr b="1" i="1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getPercepts</a:t>
            </a: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 (modo request):</a:t>
            </a:r>
            <a:endParaRPr b="0" lang="pt-PT" sz="1900" spc="-1" strike="noStrike">
              <a:latin typeface="Arial"/>
            </a:endParaRPr>
          </a:p>
        </p:txBody>
      </p:sp>
      <p:sp>
        <p:nvSpPr>
          <p:cNvPr id="1295" name="CustomShape 1318"/>
          <p:cNvSpPr/>
          <p:nvPr/>
        </p:nvSpPr>
        <p:spPr>
          <a:xfrm rot="10800000">
            <a:off x="2084040" y="3531600"/>
            <a:ext cx="287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1319"/>
          <p:cNvSpPr/>
          <p:nvPr/>
        </p:nvSpPr>
        <p:spPr>
          <a:xfrm>
            <a:off x="3276360" y="3285000"/>
            <a:ext cx="225252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ledStatus(on);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297" name="CustomShape 1320"/>
          <p:cNvSpPr/>
          <p:nvPr/>
        </p:nvSpPr>
        <p:spPr>
          <a:xfrm flipH="1" rot="10800000">
            <a:off x="2091240" y="3949920"/>
            <a:ext cx="286704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1321"/>
          <p:cNvSpPr/>
          <p:nvPr/>
        </p:nvSpPr>
        <p:spPr>
          <a:xfrm>
            <a:off x="2005200" y="3690720"/>
            <a:ext cx="10148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getPercepts</a:t>
            </a:r>
            <a:endParaRPr b="0" lang="pt-PT" sz="1100" spc="-1" strike="noStrike">
              <a:latin typeface="Arial"/>
            </a:endParaRPr>
          </a:p>
        </p:txBody>
      </p:sp>
      <p:pic>
        <p:nvPicPr>
          <p:cNvPr id="1299" name="Shape 1333_ 2" descr="Microchip Technology PIC16F887-I/P"/>
          <p:cNvPicPr/>
          <p:nvPr/>
        </p:nvPicPr>
        <p:blipFill>
          <a:blip r:embed="rId1"/>
          <a:stretch/>
        </p:blipFill>
        <p:spPr>
          <a:xfrm>
            <a:off x="5166000" y="3384000"/>
            <a:ext cx="1226160" cy="833400"/>
          </a:xfrm>
          <a:prstGeom prst="rect">
            <a:avLst/>
          </a:prstGeom>
          <a:ln w="0">
            <a:noFill/>
          </a:ln>
        </p:spPr>
      </p:pic>
      <p:sp>
        <p:nvSpPr>
          <p:cNvPr id="1300" name="CustomShape 1322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Exemplos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01" name="Imagem 261" descr="Uma imagem com texto&#10;&#10;Descrição gerada automaticamente"/>
          <p:cNvPicPr/>
          <p:nvPr/>
        </p:nvPicPr>
        <p:blipFill>
          <a:blip r:embed="rId2"/>
          <a:stretch/>
        </p:blipFill>
        <p:spPr>
          <a:xfrm>
            <a:off x="769680" y="3295800"/>
            <a:ext cx="1189440" cy="485280"/>
          </a:xfrm>
          <a:prstGeom prst="rect">
            <a:avLst/>
          </a:prstGeom>
          <a:ln w="0">
            <a:noFill/>
          </a:ln>
        </p:spPr>
      </p:pic>
      <p:sp>
        <p:nvSpPr>
          <p:cNvPr id="1302" name="CustomShape 1323"/>
          <p:cNvSpPr/>
          <p:nvPr/>
        </p:nvSpPr>
        <p:spPr>
          <a:xfrm>
            <a:off x="672840" y="3792600"/>
            <a:ext cx="1523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 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03" name=""/>
          <p:cNvSpPr/>
          <p:nvPr/>
        </p:nvSpPr>
        <p:spPr>
          <a:xfrm>
            <a:off x="144000" y="4968000"/>
            <a:ext cx="6803640" cy="50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ff8000"/>
                </a:solidFill>
                <a:latin typeface="Latin Modern Mono"/>
                <a:ea typeface="Verdana"/>
              </a:rPr>
              <a:t>javino.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perceive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(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getExogeneousPerception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)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1304" name="CustomShape 1324"/>
          <p:cNvSpPr/>
          <p:nvPr/>
        </p:nvSpPr>
        <p:spPr>
          <a:xfrm>
            <a:off x="2736000" y="4084560"/>
            <a:ext cx="1392840" cy="83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1325"/>
          <p:cNvSpPr/>
          <p:nvPr/>
        </p:nvSpPr>
        <p:spPr>
          <a:xfrm>
            <a:off x="1260000" y="5060880"/>
            <a:ext cx="5399640" cy="338760"/>
          </a:xfrm>
          <a:prstGeom prst="rect">
            <a:avLst/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CustomShape 1327"/>
          <p:cNvSpPr/>
          <p:nvPr/>
        </p:nvSpPr>
        <p:spPr>
          <a:xfrm>
            <a:off x="475560" y="1408680"/>
            <a:ext cx="106974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Para isso, um procedimento de envio das percepções deve ser programado em resposta a um estímulo </a:t>
            </a:r>
            <a:r>
              <a:rPr b="1" i="1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getPercepts</a:t>
            </a: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 (modo request):</a:t>
            </a:r>
            <a:endParaRPr b="0" lang="pt-PT" sz="1900" spc="-1" strike="noStrike">
              <a:latin typeface="Arial"/>
            </a:endParaRPr>
          </a:p>
        </p:txBody>
      </p:sp>
      <p:sp>
        <p:nvSpPr>
          <p:cNvPr id="1307" name="CustomShape 1328"/>
          <p:cNvSpPr/>
          <p:nvPr/>
        </p:nvSpPr>
        <p:spPr>
          <a:xfrm rot="10800000">
            <a:off x="2084040" y="3531600"/>
            <a:ext cx="287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1330"/>
          <p:cNvSpPr/>
          <p:nvPr/>
        </p:nvSpPr>
        <p:spPr>
          <a:xfrm>
            <a:off x="3276360" y="3285000"/>
            <a:ext cx="225252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ledStatus(on);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09" name="CustomShape 1331"/>
          <p:cNvSpPr/>
          <p:nvPr/>
        </p:nvSpPr>
        <p:spPr>
          <a:xfrm flipH="1" rot="10800000">
            <a:off x="2091240" y="3949920"/>
            <a:ext cx="286704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1332"/>
          <p:cNvSpPr/>
          <p:nvPr/>
        </p:nvSpPr>
        <p:spPr>
          <a:xfrm>
            <a:off x="2005200" y="3690720"/>
            <a:ext cx="10148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getPercepts</a:t>
            </a:r>
            <a:endParaRPr b="0" lang="pt-PT" sz="1100" spc="-1" strike="noStrike">
              <a:latin typeface="Arial"/>
            </a:endParaRPr>
          </a:p>
        </p:txBody>
      </p:sp>
      <p:pic>
        <p:nvPicPr>
          <p:cNvPr id="1311" name="Shape 1333_ 1" descr="Microchip Technology PIC16F887-I/P"/>
          <p:cNvPicPr/>
          <p:nvPr/>
        </p:nvPicPr>
        <p:blipFill>
          <a:blip r:embed="rId1"/>
          <a:stretch/>
        </p:blipFill>
        <p:spPr>
          <a:xfrm>
            <a:off x="5166000" y="3384000"/>
            <a:ext cx="1226160" cy="833400"/>
          </a:xfrm>
          <a:prstGeom prst="rect">
            <a:avLst/>
          </a:prstGeom>
          <a:ln w="0">
            <a:noFill/>
          </a:ln>
        </p:spPr>
      </p:pic>
      <p:sp>
        <p:nvSpPr>
          <p:cNvPr id="1312" name="CustomShape 1333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Exemplos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13" name="Imagem 262" descr="Uma imagem com texto&#10;&#10;Descrição gerada automaticamente"/>
          <p:cNvPicPr/>
          <p:nvPr/>
        </p:nvPicPr>
        <p:blipFill>
          <a:blip r:embed="rId2"/>
          <a:stretch/>
        </p:blipFill>
        <p:spPr>
          <a:xfrm>
            <a:off x="769680" y="3295800"/>
            <a:ext cx="1189440" cy="485280"/>
          </a:xfrm>
          <a:prstGeom prst="rect">
            <a:avLst/>
          </a:prstGeom>
          <a:ln w="0">
            <a:noFill/>
          </a:ln>
        </p:spPr>
      </p:pic>
      <p:sp>
        <p:nvSpPr>
          <p:cNvPr id="1314" name="CustomShape 1334"/>
          <p:cNvSpPr/>
          <p:nvPr/>
        </p:nvSpPr>
        <p:spPr>
          <a:xfrm>
            <a:off x="672840" y="3792600"/>
            <a:ext cx="1523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 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15" name=""/>
          <p:cNvSpPr/>
          <p:nvPr/>
        </p:nvSpPr>
        <p:spPr>
          <a:xfrm>
            <a:off x="7152120" y="3204000"/>
            <a:ext cx="503964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8000"/>
                </a:solidFill>
                <a:latin typeface="Latin Modern Mono"/>
                <a:ea typeface="Verdana"/>
              </a:rPr>
              <a:t>void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</a:t>
            </a:r>
            <a:r>
              <a:rPr b="1" lang="pt-BR" sz="1800" spc="-1" strike="noStrike">
                <a:solidFill>
                  <a:srgbClr val="3465a4"/>
                </a:solidFill>
                <a:latin typeface="Latin Modern Mono"/>
                <a:ea typeface="Verdana"/>
              </a:rPr>
              <a:t>getExogenousPerceptions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(){ 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</a:t>
            </a:r>
            <a:r>
              <a:rPr b="1" lang="pt-BR" sz="1800" spc="-1" strike="noStrike">
                <a:solidFill>
                  <a:srgbClr val="3465a4"/>
                </a:solidFill>
                <a:latin typeface="Latin Modern Mono"/>
                <a:ea typeface="Verdana"/>
              </a:rPr>
              <a:t>if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(digitalRead(13)==1)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  </a:t>
            </a:r>
            <a:r>
              <a:rPr b="1" lang="pt-BR" sz="1800" spc="-1" strike="noStrike">
                <a:solidFill>
                  <a:srgbClr val="ff8000"/>
                </a:solidFill>
                <a:latin typeface="Latin Modern Mono"/>
                <a:ea typeface="Verdana"/>
              </a:rPr>
              <a:t>javino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.addPercept("</a:t>
            </a:r>
            <a:r>
              <a:rPr b="1" lang="pt-BR" sz="1800" spc="-1" strike="noStrike">
                <a:solidFill>
                  <a:srgbClr val="3465a4"/>
                </a:solidFill>
                <a:latin typeface="Latin Modern Mono"/>
                <a:ea typeface="Verdana"/>
              </a:rPr>
              <a:t>ledStatus(on)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");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</a:t>
            </a:r>
            <a:r>
              <a:rPr b="1" lang="pt-BR" sz="1800" spc="-1" strike="noStrike">
                <a:solidFill>
                  <a:srgbClr val="3465a4"/>
                </a:solidFill>
                <a:latin typeface="Latin Modern Mono"/>
                <a:ea typeface="Verdana"/>
              </a:rPr>
              <a:t>else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  </a:t>
            </a:r>
            <a:r>
              <a:rPr b="1" lang="pt-BR" sz="1800" spc="-1" strike="noStrike">
                <a:solidFill>
                  <a:srgbClr val="ff8000"/>
                </a:solidFill>
                <a:latin typeface="Latin Modern Mono"/>
                <a:ea typeface="Verdana"/>
              </a:rPr>
              <a:t>javino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.addPercept("</a:t>
            </a:r>
            <a:r>
              <a:rPr b="1" lang="pt-BR" sz="1800" spc="-1" strike="noStrike">
                <a:solidFill>
                  <a:srgbClr val="3465a4"/>
                </a:solidFill>
                <a:latin typeface="Latin Modern Mono"/>
                <a:ea typeface="Verdana"/>
              </a:rPr>
              <a:t>ledStatus(off)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");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}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316" name=""/>
          <p:cNvSpPr/>
          <p:nvPr/>
        </p:nvSpPr>
        <p:spPr>
          <a:xfrm>
            <a:off x="144000" y="4968000"/>
            <a:ext cx="6803640" cy="50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ff8000"/>
                </a:solidFill>
                <a:latin typeface="Latin Modern Mono"/>
                <a:ea typeface="Verdana"/>
              </a:rPr>
              <a:t>javino.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perceive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(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getExogeneousPerception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)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1317" name="CustomShape 1336"/>
          <p:cNvSpPr/>
          <p:nvPr/>
        </p:nvSpPr>
        <p:spPr>
          <a:xfrm>
            <a:off x="2736000" y="4084560"/>
            <a:ext cx="1392840" cy="83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1337"/>
          <p:cNvSpPr/>
          <p:nvPr/>
        </p:nvSpPr>
        <p:spPr>
          <a:xfrm flipH="1" rot="10800000">
            <a:off x="6660000" y="3420360"/>
            <a:ext cx="491760" cy="1888920"/>
          </a:xfrm>
          <a:prstGeom prst="bentConnector3">
            <a:avLst>
              <a:gd name="adj1" fmla="val 24342"/>
            </a:avLst>
          </a:pr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1338"/>
          <p:cNvSpPr/>
          <p:nvPr/>
        </p:nvSpPr>
        <p:spPr>
          <a:xfrm>
            <a:off x="7152120" y="3224880"/>
            <a:ext cx="3827520" cy="338760"/>
          </a:xfrm>
          <a:prstGeom prst="rect">
            <a:avLst/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CustomShape 1340"/>
          <p:cNvSpPr/>
          <p:nvPr/>
        </p:nvSpPr>
        <p:spPr>
          <a:xfrm>
            <a:off x="475560" y="1408680"/>
            <a:ext cx="106974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Para isso, um procedimento de envio das percepções deve ser programado em resposta a um estímulo </a:t>
            </a:r>
            <a:r>
              <a:rPr b="1" i="1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getPercepts</a:t>
            </a: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 (modo request):</a:t>
            </a:r>
            <a:endParaRPr b="0" lang="pt-PT" sz="1900" spc="-1" strike="noStrike">
              <a:latin typeface="Arial"/>
            </a:endParaRPr>
          </a:p>
        </p:txBody>
      </p:sp>
      <p:sp>
        <p:nvSpPr>
          <p:cNvPr id="1321" name="CustomShape 1341"/>
          <p:cNvSpPr/>
          <p:nvPr/>
        </p:nvSpPr>
        <p:spPr>
          <a:xfrm rot="10800000">
            <a:off x="2084040" y="3531600"/>
            <a:ext cx="287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1342"/>
          <p:cNvSpPr/>
          <p:nvPr/>
        </p:nvSpPr>
        <p:spPr>
          <a:xfrm>
            <a:off x="3276360" y="3285000"/>
            <a:ext cx="225252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ledStatus(on);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23" name="CustomShape 1344"/>
          <p:cNvSpPr/>
          <p:nvPr/>
        </p:nvSpPr>
        <p:spPr>
          <a:xfrm flipH="1" rot="10800000">
            <a:off x="2091240" y="3949920"/>
            <a:ext cx="286704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1345"/>
          <p:cNvSpPr/>
          <p:nvPr/>
        </p:nvSpPr>
        <p:spPr>
          <a:xfrm>
            <a:off x="2005200" y="3690720"/>
            <a:ext cx="101484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getPercepts</a:t>
            </a:r>
            <a:endParaRPr b="0" lang="pt-PT" sz="1100" spc="-1" strike="noStrike">
              <a:latin typeface="Arial"/>
            </a:endParaRPr>
          </a:p>
        </p:txBody>
      </p:sp>
      <p:pic>
        <p:nvPicPr>
          <p:cNvPr id="1325" name="Shape 1333_ 4" descr="Microchip Technology PIC16F887-I/P"/>
          <p:cNvPicPr/>
          <p:nvPr/>
        </p:nvPicPr>
        <p:blipFill>
          <a:blip r:embed="rId1"/>
          <a:stretch/>
        </p:blipFill>
        <p:spPr>
          <a:xfrm>
            <a:off x="5166000" y="3384000"/>
            <a:ext cx="1226160" cy="833400"/>
          </a:xfrm>
          <a:prstGeom prst="rect">
            <a:avLst/>
          </a:prstGeom>
          <a:ln w="0">
            <a:noFill/>
          </a:ln>
        </p:spPr>
      </p:pic>
      <p:sp>
        <p:nvSpPr>
          <p:cNvPr id="1326" name="CustomShape 1346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Exemplos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27" name="Imagem 263" descr="Uma imagem com texto&#10;&#10;Descrição gerada automaticamente"/>
          <p:cNvPicPr/>
          <p:nvPr/>
        </p:nvPicPr>
        <p:blipFill>
          <a:blip r:embed="rId2"/>
          <a:stretch/>
        </p:blipFill>
        <p:spPr>
          <a:xfrm>
            <a:off x="769680" y="3295800"/>
            <a:ext cx="1189440" cy="485280"/>
          </a:xfrm>
          <a:prstGeom prst="rect">
            <a:avLst/>
          </a:prstGeom>
          <a:ln w="0">
            <a:noFill/>
          </a:ln>
        </p:spPr>
      </p:pic>
      <p:sp>
        <p:nvSpPr>
          <p:cNvPr id="1328" name="CustomShape 1347"/>
          <p:cNvSpPr/>
          <p:nvPr/>
        </p:nvSpPr>
        <p:spPr>
          <a:xfrm>
            <a:off x="672840" y="3792600"/>
            <a:ext cx="1523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 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29" name=""/>
          <p:cNvSpPr/>
          <p:nvPr/>
        </p:nvSpPr>
        <p:spPr>
          <a:xfrm>
            <a:off x="7152120" y="3204000"/>
            <a:ext cx="5039640" cy="16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8000"/>
                </a:solidFill>
                <a:latin typeface="Latin Modern Mono"/>
                <a:ea typeface="Verdana"/>
              </a:rPr>
              <a:t>void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</a:t>
            </a:r>
            <a:r>
              <a:rPr b="1" lang="pt-BR" sz="1800" spc="-1" strike="noStrike">
                <a:solidFill>
                  <a:srgbClr val="3465a4"/>
                </a:solidFill>
                <a:latin typeface="Latin Modern Mono"/>
                <a:ea typeface="Verdana"/>
              </a:rPr>
              <a:t>getExogenousPerceptions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(){ 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</a:t>
            </a:r>
            <a:r>
              <a:rPr b="1" lang="pt-BR" sz="1800" spc="-1" strike="noStrike">
                <a:solidFill>
                  <a:srgbClr val="3465a4"/>
                </a:solidFill>
                <a:latin typeface="Latin Modern Mono"/>
                <a:ea typeface="Verdana"/>
              </a:rPr>
              <a:t>if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(digitalRead(13)==1)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  </a:t>
            </a:r>
            <a:r>
              <a:rPr b="1" lang="pt-BR" sz="1800" spc="-1" strike="noStrike">
                <a:solidFill>
                  <a:srgbClr val="ff8000"/>
                </a:solidFill>
                <a:latin typeface="Latin Modern Mono"/>
                <a:ea typeface="Verdana"/>
              </a:rPr>
              <a:t>javino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.addPercept("</a:t>
            </a:r>
            <a:r>
              <a:rPr b="1" lang="pt-BR" sz="1800" spc="-1" strike="noStrike">
                <a:solidFill>
                  <a:srgbClr val="3465a4"/>
                </a:solidFill>
                <a:latin typeface="Latin Modern Mono"/>
                <a:ea typeface="Verdana"/>
              </a:rPr>
              <a:t>ledStatus(on)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");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</a:t>
            </a:r>
            <a:r>
              <a:rPr b="1" lang="pt-BR" sz="1800" spc="-1" strike="noStrike">
                <a:solidFill>
                  <a:srgbClr val="3465a4"/>
                </a:solidFill>
                <a:latin typeface="Latin Modern Mono"/>
                <a:ea typeface="Verdana"/>
              </a:rPr>
              <a:t>else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  </a:t>
            </a:r>
            <a:r>
              <a:rPr b="1" lang="pt-BR" sz="1800" spc="-1" strike="noStrike">
                <a:solidFill>
                  <a:srgbClr val="ff8000"/>
                </a:solidFill>
                <a:latin typeface="Latin Modern Mono"/>
                <a:ea typeface="Verdana"/>
              </a:rPr>
              <a:t>javino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.addPercept("</a:t>
            </a:r>
            <a:r>
              <a:rPr b="1" lang="pt-BR" sz="1800" spc="-1" strike="noStrike">
                <a:solidFill>
                  <a:srgbClr val="3465a4"/>
                </a:solidFill>
                <a:latin typeface="Latin Modern Mono"/>
                <a:ea typeface="Verdana"/>
              </a:rPr>
              <a:t>ledStatus(off)</a:t>
            </a: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");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Latin Modern Mono"/>
                <a:ea typeface="Verdana"/>
              </a:rPr>
              <a:t>}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330" name=""/>
          <p:cNvSpPr/>
          <p:nvPr/>
        </p:nvSpPr>
        <p:spPr>
          <a:xfrm>
            <a:off x="144000" y="4968000"/>
            <a:ext cx="6803640" cy="50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ff8000"/>
                </a:solidFill>
                <a:latin typeface="Latin Modern Mono"/>
                <a:ea typeface="Verdana"/>
              </a:rPr>
              <a:t>javino.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perceive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(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getExogeneousPerception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)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1331" name="CustomShape 1348"/>
          <p:cNvSpPr/>
          <p:nvPr/>
        </p:nvSpPr>
        <p:spPr>
          <a:xfrm>
            <a:off x="2736000" y="4084560"/>
            <a:ext cx="1392840" cy="83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1349"/>
          <p:cNvSpPr/>
          <p:nvPr/>
        </p:nvSpPr>
        <p:spPr>
          <a:xfrm flipH="1" rot="10800000">
            <a:off x="6660000" y="3420360"/>
            <a:ext cx="491760" cy="1888920"/>
          </a:xfrm>
          <a:prstGeom prst="bentConnector3">
            <a:avLst>
              <a:gd name="adj1" fmla="val 24342"/>
            </a:avLst>
          </a:pr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1350"/>
          <p:cNvSpPr/>
          <p:nvPr/>
        </p:nvSpPr>
        <p:spPr>
          <a:xfrm rot="10800000">
            <a:off x="4600080" y="3170880"/>
            <a:ext cx="7279920" cy="788400"/>
          </a:xfrm>
          <a:prstGeom prst="bentConnector4">
            <a:avLst>
              <a:gd name="adj1" fmla="val -1824"/>
              <a:gd name="adj2" fmla="val 153549"/>
            </a:avLst>
          </a:pr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1351"/>
          <p:cNvSpPr/>
          <p:nvPr/>
        </p:nvSpPr>
        <p:spPr>
          <a:xfrm>
            <a:off x="7560000" y="3780000"/>
            <a:ext cx="4319640" cy="338760"/>
          </a:xfrm>
          <a:prstGeom prst="rect">
            <a:avLst/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CustomShape 1243"/>
          <p:cNvSpPr/>
          <p:nvPr/>
        </p:nvSpPr>
        <p:spPr>
          <a:xfrm>
            <a:off x="2385360" y="1366920"/>
            <a:ext cx="7789680" cy="8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Além disso, o Javino fornece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recursos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de verificação, leitura e escrita que são chamados nas seguintes funções Arduino:  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336" name="CustomShape 1247"/>
          <p:cNvSpPr/>
          <p:nvPr/>
        </p:nvSpPr>
        <p:spPr>
          <a:xfrm>
            <a:off x="2916000" y="4449240"/>
            <a:ext cx="6473160" cy="134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Define qual função será chamada quando o agente enviar um comando para ser executado por um efetuador no ambiente exógeno.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337" name="CustomShape 1254"/>
          <p:cNvSpPr/>
          <p:nvPr/>
        </p:nvSpPr>
        <p:spPr>
          <a:xfrm rot="5400000">
            <a:off x="5857560" y="4006440"/>
            <a:ext cx="38484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4546a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CustomShape 1260"/>
          <p:cNvSpPr/>
          <p:nvPr/>
        </p:nvSpPr>
        <p:spPr>
          <a:xfrm>
            <a:off x="2850480" y="2628000"/>
            <a:ext cx="679392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8000"/>
                </a:solidFill>
                <a:latin typeface="Latin Modern Mono"/>
                <a:ea typeface="Arial"/>
              </a:rPr>
              <a:t> </a:t>
            </a:r>
            <a:r>
              <a:rPr b="1" lang="pt-BR" sz="3200" spc="-1" strike="noStrike">
                <a:solidFill>
                  <a:srgbClr val="ff8000"/>
                </a:solidFill>
                <a:latin typeface="Latin Modern Mono"/>
                <a:ea typeface="Arial"/>
              </a:rPr>
              <a:t>javino.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act["</a:t>
            </a:r>
            <a:r>
              <a:rPr b="1" lang="pt-BR" sz="3200" spc="-1" strike="noStrike">
                <a:solidFill>
                  <a:srgbClr val="3465a4"/>
                </a:solidFill>
                <a:latin typeface="Latin Modern Mono"/>
                <a:ea typeface="Arial"/>
              </a:rPr>
              <a:t>ledOn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"]  = </a:t>
            </a:r>
            <a:r>
              <a:rPr b="1" lang="pt-BR" sz="3200" spc="-1" strike="noStrike">
                <a:solidFill>
                  <a:srgbClr val="3465a4"/>
                </a:solidFill>
                <a:latin typeface="Latin Modern Mono"/>
                <a:ea typeface="Arial"/>
              </a:rPr>
              <a:t>ledOn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;</a:t>
            </a:r>
            <a:endParaRPr b="0" lang="pt-PT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 </a:t>
            </a:r>
            <a:r>
              <a:rPr b="1" lang="pt-BR" sz="3200" spc="-1" strike="noStrike">
                <a:solidFill>
                  <a:srgbClr val="ff8000"/>
                </a:solidFill>
                <a:latin typeface="Latin Modern Mono"/>
                <a:ea typeface="Arial"/>
              </a:rPr>
              <a:t>javino.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act["</a:t>
            </a:r>
            <a:r>
              <a:rPr b="1" lang="pt-BR" sz="3200" spc="-1" strike="noStrike">
                <a:solidFill>
                  <a:srgbClr val="3465a4"/>
                </a:solidFill>
                <a:latin typeface="Latin Modern Mono"/>
                <a:ea typeface="Arial"/>
              </a:rPr>
              <a:t>ledOff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"] = </a:t>
            </a:r>
            <a:r>
              <a:rPr b="1" lang="pt-BR" sz="3200" spc="-1" strike="noStrike">
                <a:solidFill>
                  <a:srgbClr val="3465a4"/>
                </a:solidFill>
                <a:latin typeface="Latin Modern Mono"/>
                <a:ea typeface="Arial"/>
              </a:rPr>
              <a:t>ledOff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;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339" name="CustomShape 1261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Aplicação em Arduino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CustomShape 1388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Aplicação em Arduino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341" name="CustomShape 1263"/>
          <p:cNvSpPr/>
          <p:nvPr/>
        </p:nvSpPr>
        <p:spPr>
          <a:xfrm rot="5400000">
            <a:off x="5713560" y="2854440"/>
            <a:ext cx="38484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4546a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CustomShape 1264"/>
          <p:cNvSpPr/>
          <p:nvPr/>
        </p:nvSpPr>
        <p:spPr>
          <a:xfrm>
            <a:off x="3131280" y="1404000"/>
            <a:ext cx="59439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ff8000"/>
                </a:solidFill>
                <a:latin typeface="Latin Modern Mono"/>
                <a:ea typeface="Arial"/>
              </a:rPr>
              <a:t> </a:t>
            </a:r>
            <a:r>
              <a:rPr b="1" lang="pt-BR" sz="2800" spc="-1" strike="noStrike">
                <a:solidFill>
                  <a:srgbClr val="ff8000"/>
                </a:solidFill>
                <a:latin typeface="Latin Modern Mono"/>
                <a:ea typeface="Arial"/>
              </a:rPr>
              <a:t>javino.</a:t>
            </a:r>
            <a:r>
              <a:rPr b="1" lang="pt-BR" sz="2800" spc="-1" strike="noStrike">
                <a:solidFill>
                  <a:srgbClr val="000000"/>
                </a:solidFill>
                <a:latin typeface="Latin Modern Mono"/>
                <a:ea typeface="Arial"/>
              </a:rPr>
              <a:t>act["</a:t>
            </a:r>
            <a:r>
              <a:rPr b="1" lang="pt-BR" sz="2800" spc="-1" strike="noStrike">
                <a:solidFill>
                  <a:srgbClr val="3465a4"/>
                </a:solidFill>
                <a:latin typeface="Latin Modern Mono"/>
                <a:ea typeface="Arial"/>
              </a:rPr>
              <a:t>ledOn</a:t>
            </a:r>
            <a:r>
              <a:rPr b="1" lang="pt-BR" sz="2800" spc="-1" strike="noStrike">
                <a:solidFill>
                  <a:srgbClr val="000000"/>
                </a:solidFill>
                <a:latin typeface="Latin Modern Mono"/>
                <a:ea typeface="Arial"/>
              </a:rPr>
              <a:t>"]  = </a:t>
            </a:r>
            <a:r>
              <a:rPr b="1" lang="pt-BR" sz="2800" spc="-1" strike="noStrike">
                <a:solidFill>
                  <a:srgbClr val="3465a4"/>
                </a:solidFill>
                <a:latin typeface="Latin Modern Mono"/>
                <a:ea typeface="Arial"/>
              </a:rPr>
              <a:t>ledOn</a:t>
            </a:r>
            <a:r>
              <a:rPr b="1" lang="pt-BR" sz="2800" spc="-1" strike="noStrike">
                <a:solidFill>
                  <a:srgbClr val="000000"/>
                </a:solidFill>
                <a:latin typeface="Latin Modern Mono"/>
                <a:ea typeface="Arial"/>
              </a:rPr>
              <a:t>;</a:t>
            </a:r>
            <a:endParaRPr b="0" lang="pt-PT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000000"/>
                </a:solidFill>
                <a:latin typeface="Latin Modern Mono"/>
                <a:ea typeface="Arial"/>
              </a:rPr>
              <a:t> </a:t>
            </a:r>
            <a:r>
              <a:rPr b="1" lang="pt-BR" sz="2800" spc="-1" strike="noStrike">
                <a:solidFill>
                  <a:srgbClr val="ff8000"/>
                </a:solidFill>
                <a:latin typeface="Latin Modern Mono"/>
                <a:ea typeface="Arial"/>
              </a:rPr>
              <a:t>javino.</a:t>
            </a:r>
            <a:r>
              <a:rPr b="1" lang="pt-BR" sz="2800" spc="-1" strike="noStrike">
                <a:solidFill>
                  <a:srgbClr val="000000"/>
                </a:solidFill>
                <a:latin typeface="Latin Modern Mono"/>
                <a:ea typeface="Arial"/>
              </a:rPr>
              <a:t>act["</a:t>
            </a:r>
            <a:r>
              <a:rPr b="1" lang="pt-BR" sz="2800" spc="-1" strike="noStrike">
                <a:solidFill>
                  <a:srgbClr val="3465a4"/>
                </a:solidFill>
                <a:latin typeface="Latin Modern Mono"/>
                <a:ea typeface="Arial"/>
              </a:rPr>
              <a:t>ledOff</a:t>
            </a:r>
            <a:r>
              <a:rPr b="1" lang="pt-BR" sz="2800" spc="-1" strike="noStrike">
                <a:solidFill>
                  <a:srgbClr val="000000"/>
                </a:solidFill>
                <a:latin typeface="Latin Modern Mono"/>
                <a:ea typeface="Arial"/>
              </a:rPr>
              <a:t>"] = </a:t>
            </a:r>
            <a:r>
              <a:rPr b="1" lang="pt-BR" sz="2800" spc="-1" strike="noStrike">
                <a:solidFill>
                  <a:srgbClr val="3465a4"/>
                </a:solidFill>
                <a:latin typeface="Latin Modern Mono"/>
                <a:ea typeface="Arial"/>
              </a:rPr>
              <a:t>ledOff</a:t>
            </a:r>
            <a:r>
              <a:rPr b="1" lang="pt-BR" sz="2800" spc="-1" strike="noStrike">
                <a:solidFill>
                  <a:srgbClr val="000000"/>
                </a:solidFill>
                <a:latin typeface="Latin Modern Mono"/>
                <a:ea typeface="Arial"/>
              </a:rPr>
              <a:t>;</a:t>
            </a:r>
            <a:endParaRPr b="0" lang="pt-PT" sz="2800" spc="-1" strike="noStrike">
              <a:latin typeface="Arial"/>
            </a:endParaRPr>
          </a:p>
        </p:txBody>
      </p:sp>
      <p:sp>
        <p:nvSpPr>
          <p:cNvPr id="1343" name=""/>
          <p:cNvSpPr/>
          <p:nvPr/>
        </p:nvSpPr>
        <p:spPr>
          <a:xfrm>
            <a:off x="4058640" y="3420000"/>
            <a:ext cx="5013000" cy="26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ff8000"/>
                </a:solidFill>
                <a:latin typeface="Latin Modern Mono"/>
                <a:ea typeface="Verdana"/>
              </a:rPr>
              <a:t>void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 ledOn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(){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digitalWrite(13, 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HIGH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);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}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ff8000"/>
                </a:solidFill>
                <a:latin typeface="Latin Modern Mono"/>
                <a:ea typeface="Verdana"/>
              </a:rPr>
              <a:t>void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 ledOff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(){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digitalWrite(13, 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LOW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);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}</a:t>
            </a:r>
            <a:endParaRPr b="0" lang="pt-P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CustomShape 1246"/>
          <p:cNvSpPr/>
          <p:nvPr/>
        </p:nvSpPr>
        <p:spPr>
          <a:xfrm>
            <a:off x="2385360" y="1366920"/>
            <a:ext cx="7789680" cy="8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Além disso, o Javino fornece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recursos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de verificação, leitura e escrita que são chamados nas seguintes funções Arduino:  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345" name="CustomShape 1248"/>
          <p:cNvSpPr/>
          <p:nvPr/>
        </p:nvSpPr>
        <p:spPr>
          <a:xfrm>
            <a:off x="2844000" y="4449240"/>
            <a:ext cx="6473160" cy="134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A cada requisição o microcontrolador envia uma </a:t>
            </a:r>
            <a:r>
              <a:rPr b="1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mensagem de até 256 caracteres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 ao agente com todas as crenças adicionadas pelo designer.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346" name="CustomShape 1249"/>
          <p:cNvSpPr/>
          <p:nvPr/>
        </p:nvSpPr>
        <p:spPr>
          <a:xfrm rot="5400000">
            <a:off x="5853600" y="4006440"/>
            <a:ext cx="38484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4546a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CustomShape 1250"/>
          <p:cNvSpPr/>
          <p:nvPr/>
        </p:nvSpPr>
        <p:spPr>
          <a:xfrm>
            <a:off x="2243880" y="3060000"/>
            <a:ext cx="80740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8000"/>
                </a:solidFill>
                <a:latin typeface="Latin Modern Mono"/>
                <a:ea typeface="Arial"/>
              </a:rPr>
              <a:t>javino.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addPercept("</a:t>
            </a:r>
            <a:r>
              <a:rPr b="1" lang="pt-BR" sz="3200" spc="-1" strike="noStrike">
                <a:solidFill>
                  <a:srgbClr val="3465a4"/>
                </a:solidFill>
                <a:latin typeface="Latin Modern Mono"/>
                <a:ea typeface="Arial"/>
              </a:rPr>
              <a:t>ledStatus(off)</a:t>
            </a:r>
            <a:r>
              <a:rPr b="1" lang="pt-BR" sz="3200" spc="-1" strike="noStrike">
                <a:solidFill>
                  <a:srgbClr val="000000"/>
                </a:solidFill>
                <a:latin typeface="Latin Modern Mono"/>
                <a:ea typeface="Arial"/>
              </a:rPr>
              <a:t>"); 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348" name="CustomShape 1251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Aplicação em Arduino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CustomShape 1293"/>
          <p:cNvSpPr/>
          <p:nvPr/>
        </p:nvSpPr>
        <p:spPr>
          <a:xfrm>
            <a:off x="475560" y="1408680"/>
            <a:ext cx="106974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O Javino precisa ser programado em modo send e request na controladora</a:t>
            </a:r>
            <a:endParaRPr b="0" lang="pt-PT" sz="19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Para cada led um procedimento de ativação deve ser programado em resposta a um estímulo (modo send):</a:t>
            </a:r>
            <a:endParaRPr b="0" lang="pt-PT" sz="1900" spc="-1" strike="noStrike">
              <a:latin typeface="Arial"/>
            </a:endParaRPr>
          </a:p>
        </p:txBody>
      </p:sp>
      <p:pic>
        <p:nvPicPr>
          <p:cNvPr id="1350" name="Shape 1242_ 2" descr="Microchip Technology PIC16F887-I/P"/>
          <p:cNvPicPr/>
          <p:nvPr/>
        </p:nvPicPr>
        <p:blipFill>
          <a:blip r:embed="rId1"/>
          <a:stretch/>
        </p:blipFill>
        <p:spPr>
          <a:xfrm>
            <a:off x="5310720" y="3206520"/>
            <a:ext cx="1226160" cy="833400"/>
          </a:xfrm>
          <a:prstGeom prst="rect">
            <a:avLst/>
          </a:prstGeom>
          <a:ln w="0">
            <a:noFill/>
          </a:ln>
        </p:spPr>
      </p:pic>
      <p:sp>
        <p:nvSpPr>
          <p:cNvPr id="1351" name="CustomShape 1294"/>
          <p:cNvSpPr/>
          <p:nvPr/>
        </p:nvSpPr>
        <p:spPr>
          <a:xfrm>
            <a:off x="2235600" y="3774600"/>
            <a:ext cx="245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1352" name="Shape 1245_ 2" descr="Image result for red led on"/>
          <p:cNvPicPr/>
          <p:nvPr/>
        </p:nvPicPr>
        <p:blipFill>
          <a:blip r:embed="rId2"/>
          <a:stretch/>
        </p:blipFill>
        <p:spPr>
          <a:xfrm>
            <a:off x="9788040" y="3206520"/>
            <a:ext cx="903240" cy="894600"/>
          </a:xfrm>
          <a:prstGeom prst="rect">
            <a:avLst/>
          </a:prstGeom>
          <a:ln w="0">
            <a:noFill/>
          </a:ln>
        </p:spPr>
      </p:pic>
      <p:sp>
        <p:nvSpPr>
          <p:cNvPr id="1353" name="CustomShape 1295"/>
          <p:cNvSpPr/>
          <p:nvPr/>
        </p:nvSpPr>
        <p:spPr>
          <a:xfrm>
            <a:off x="7110360" y="3778560"/>
            <a:ext cx="245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1296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Exemplos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55" name="Imagem 255" descr="Uma imagem com texto&#10;&#10;Descrição gerada automaticamente"/>
          <p:cNvPicPr/>
          <p:nvPr/>
        </p:nvPicPr>
        <p:blipFill>
          <a:blip r:embed="rId3"/>
          <a:stretch/>
        </p:blipFill>
        <p:spPr>
          <a:xfrm>
            <a:off x="769680" y="3295800"/>
            <a:ext cx="1189440" cy="485280"/>
          </a:xfrm>
          <a:prstGeom prst="rect">
            <a:avLst/>
          </a:prstGeom>
          <a:ln w="0">
            <a:noFill/>
          </a:ln>
        </p:spPr>
      </p:pic>
      <p:sp>
        <p:nvSpPr>
          <p:cNvPr id="1356" name="CustomShape 1297"/>
          <p:cNvSpPr/>
          <p:nvPr/>
        </p:nvSpPr>
        <p:spPr>
          <a:xfrm>
            <a:off x="672840" y="3792600"/>
            <a:ext cx="1523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 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57" name="CustomShape 1298"/>
          <p:cNvSpPr/>
          <p:nvPr/>
        </p:nvSpPr>
        <p:spPr>
          <a:xfrm>
            <a:off x="2310120" y="3513240"/>
            <a:ext cx="6940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ledOn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58" name="CustomShape 1299"/>
          <p:cNvSpPr/>
          <p:nvPr/>
        </p:nvSpPr>
        <p:spPr>
          <a:xfrm>
            <a:off x="8028000" y="3516840"/>
            <a:ext cx="14878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turns the light on</a:t>
            </a:r>
            <a:endParaRPr b="0" lang="pt-P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CustomShape 1204"/>
          <p:cNvSpPr/>
          <p:nvPr/>
        </p:nvSpPr>
        <p:spPr>
          <a:xfrm>
            <a:off x="154440" y="142920"/>
            <a:ext cx="1203588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1205"/>
          <p:cNvSpPr/>
          <p:nvPr/>
        </p:nvSpPr>
        <p:spPr>
          <a:xfrm>
            <a:off x="1084320" y="2653920"/>
            <a:ext cx="413568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f2f5b"/>
                </a:solidFill>
                <a:latin typeface="Arial Rounded MT Bold"/>
                <a:ea typeface="DejaVu Sans"/>
              </a:rPr>
              <a:t>INTERFACE</a:t>
            </a:r>
            <a:endParaRPr b="0" lang="pt-PT" sz="4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f2f5b"/>
                </a:solidFill>
                <a:latin typeface="Arial Rounded MT Bold"/>
                <a:ea typeface="DejaVu Sans"/>
              </a:rPr>
              <a:t>LAYER</a:t>
            </a:r>
            <a:endParaRPr b="0" lang="pt-PT" sz="4800" spc="-1" strike="noStrike">
              <a:latin typeface="Arial"/>
            </a:endParaRPr>
          </a:p>
        </p:txBody>
      </p:sp>
      <p:pic>
        <p:nvPicPr>
          <p:cNvPr id="1232" name="" descr=""/>
          <p:cNvPicPr/>
          <p:nvPr/>
        </p:nvPicPr>
        <p:blipFill>
          <a:blip r:embed="rId1"/>
          <a:stretch/>
        </p:blipFill>
        <p:spPr>
          <a:xfrm>
            <a:off x="7894440" y="1800000"/>
            <a:ext cx="4297320" cy="2148480"/>
          </a:xfrm>
          <a:prstGeom prst="rect">
            <a:avLst/>
          </a:prstGeom>
          <a:ln w="0">
            <a:noFill/>
          </a:ln>
        </p:spPr>
      </p:pic>
      <p:grpSp>
        <p:nvGrpSpPr>
          <p:cNvPr id="1233" name=""/>
          <p:cNvGrpSpPr/>
          <p:nvPr/>
        </p:nvGrpSpPr>
        <p:grpSpPr>
          <a:xfrm>
            <a:off x="6336000" y="2196000"/>
            <a:ext cx="1977120" cy="2825280"/>
            <a:chOff x="6336000" y="2196000"/>
            <a:chExt cx="1977120" cy="2825280"/>
          </a:xfrm>
        </p:grpSpPr>
        <p:sp>
          <p:nvSpPr>
            <p:cNvPr id="1234" name=""/>
            <p:cNvSpPr/>
            <p:nvPr/>
          </p:nvSpPr>
          <p:spPr>
            <a:xfrm>
              <a:off x="6336000" y="3514680"/>
              <a:ext cx="705960" cy="705960"/>
            </a:xfrm>
            <a:prstGeom prst="ellipse">
              <a:avLst/>
            </a:prstGeom>
            <a:solidFill>
              <a:srgbClr val="b2b2b2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"/>
            <p:cNvSpPr/>
            <p:nvPr/>
          </p:nvSpPr>
          <p:spPr>
            <a:xfrm rot="20166000">
              <a:off x="6416280" y="3772800"/>
              <a:ext cx="186480" cy="354240"/>
            </a:xfrm>
            <a:prstGeom prst="ellipse">
              <a:avLst/>
            </a:prstGeom>
            <a:solidFill>
              <a:srgbClr val="dee6ef"/>
            </a:solidFill>
            <a:ln w="0">
              <a:solidFill>
                <a:srgbClr val="dee6e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6" name=""/>
            <p:cNvSpPr/>
            <p:nvPr/>
          </p:nvSpPr>
          <p:spPr>
            <a:xfrm rot="20157000">
              <a:off x="6436440" y="3772440"/>
              <a:ext cx="187200" cy="354240"/>
            </a:xfrm>
            <a:prstGeom prst="ellipse">
              <a:avLst/>
            </a:prstGeom>
            <a:solidFill>
              <a:srgbClr val="333333"/>
            </a:solidFill>
            <a:ln w="0">
              <a:solidFill>
                <a:srgbClr val="1c1c1c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"/>
            <p:cNvSpPr/>
            <p:nvPr/>
          </p:nvSpPr>
          <p:spPr>
            <a:xfrm>
              <a:off x="6663600" y="3137760"/>
              <a:ext cx="1412640" cy="1883520"/>
            </a:xfrm>
            <a:prstGeom prst="ellipse">
              <a:avLst/>
            </a:prstGeom>
            <a:solidFill>
              <a:srgbClr val="b2b2b2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"/>
            <p:cNvSpPr/>
            <p:nvPr/>
          </p:nvSpPr>
          <p:spPr>
            <a:xfrm>
              <a:off x="6854040" y="3138480"/>
              <a:ext cx="941400" cy="658800"/>
            </a:xfrm>
            <a:prstGeom prst="ellipse">
              <a:avLst/>
            </a:prstGeom>
            <a:solidFill>
              <a:srgbClr val="dee6e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"/>
            <p:cNvSpPr/>
            <p:nvPr/>
          </p:nvSpPr>
          <p:spPr>
            <a:xfrm>
              <a:off x="6900840" y="3184920"/>
              <a:ext cx="941400" cy="658800"/>
            </a:xfrm>
            <a:prstGeom prst="ellipse">
              <a:avLst/>
            </a:prstGeom>
            <a:solidFill>
              <a:srgbClr val="333333"/>
            </a:solidFill>
            <a:ln w="0">
              <a:solidFill>
                <a:srgbClr val="1c1c1c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"/>
            <p:cNvSpPr/>
            <p:nvPr/>
          </p:nvSpPr>
          <p:spPr>
            <a:xfrm>
              <a:off x="6663600" y="2196000"/>
              <a:ext cx="1412640" cy="1412280"/>
            </a:xfrm>
            <a:prstGeom prst="ellipse">
              <a:avLst/>
            </a:prstGeom>
            <a:solidFill>
              <a:srgbClr val="b2b2b2"/>
            </a:solidFill>
            <a:ln w="0">
              <a:solidFill>
                <a:srgbClr val="999999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"/>
            <p:cNvSpPr/>
            <p:nvPr/>
          </p:nvSpPr>
          <p:spPr>
            <a:xfrm rot="20157600">
              <a:off x="6823080" y="2712240"/>
              <a:ext cx="372960" cy="705960"/>
            </a:xfrm>
            <a:prstGeom prst="ellipse">
              <a:avLst/>
            </a:prstGeom>
            <a:solidFill>
              <a:srgbClr val="dee6ef"/>
            </a:solidFill>
            <a:ln w="0">
              <a:solidFill>
                <a:srgbClr val="dee6e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"/>
            <p:cNvSpPr/>
            <p:nvPr/>
          </p:nvSpPr>
          <p:spPr>
            <a:xfrm rot="20160600">
              <a:off x="6869520" y="2711880"/>
              <a:ext cx="372600" cy="705960"/>
            </a:xfrm>
            <a:prstGeom prst="ellipse">
              <a:avLst/>
            </a:prstGeom>
            <a:solidFill>
              <a:srgbClr val="333333"/>
            </a:solidFill>
            <a:ln w="0">
              <a:solidFill>
                <a:srgbClr val="1c1c1c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"/>
            <p:cNvSpPr/>
            <p:nvPr/>
          </p:nvSpPr>
          <p:spPr>
            <a:xfrm>
              <a:off x="7607160" y="3844440"/>
              <a:ext cx="705960" cy="705960"/>
            </a:xfrm>
            <a:prstGeom prst="ellipse">
              <a:avLst/>
            </a:prstGeom>
            <a:solidFill>
              <a:srgbClr val="b2b2b2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"/>
            <p:cNvSpPr/>
            <p:nvPr/>
          </p:nvSpPr>
          <p:spPr>
            <a:xfrm rot="20172600">
              <a:off x="7686360" y="4102560"/>
              <a:ext cx="186480" cy="353880"/>
            </a:xfrm>
            <a:prstGeom prst="ellipse">
              <a:avLst/>
            </a:prstGeom>
            <a:solidFill>
              <a:srgbClr val="dee6ef"/>
            </a:solidFill>
            <a:ln w="0">
              <a:solidFill>
                <a:srgbClr val="dee6ef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"/>
            <p:cNvSpPr/>
            <p:nvPr/>
          </p:nvSpPr>
          <p:spPr>
            <a:xfrm rot="20163000">
              <a:off x="7707600" y="4102200"/>
              <a:ext cx="187200" cy="353880"/>
            </a:xfrm>
            <a:prstGeom prst="ellipse">
              <a:avLst/>
            </a:prstGeom>
            <a:solidFill>
              <a:srgbClr val="333333"/>
            </a:solidFill>
            <a:ln w="0">
              <a:solidFill>
                <a:srgbClr val="1c1c1c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"/>
            <p:cNvSpPr/>
            <p:nvPr/>
          </p:nvSpPr>
          <p:spPr>
            <a:xfrm flipH="1" rot="9242400">
              <a:off x="6986160" y="2917800"/>
              <a:ext cx="167760" cy="272520"/>
            </a:xfrm>
            <a:prstGeom prst="ellipse">
              <a:avLst/>
            </a:prstGeom>
            <a:solidFill>
              <a:srgbClr val="ffff00"/>
            </a:solidFill>
            <a:ln w="0">
              <a:solidFill>
                <a:srgbClr val="ffbf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CustomShape 1301"/>
          <p:cNvSpPr/>
          <p:nvPr/>
        </p:nvSpPr>
        <p:spPr>
          <a:xfrm>
            <a:off x="475560" y="1408680"/>
            <a:ext cx="106974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O Javino precisa ser programado em modo send e request na controladora</a:t>
            </a:r>
            <a:endParaRPr b="0" lang="pt-PT" sz="19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Para cada led um procedimento de ativação deve ser programado em resposta a um estímulo (modo send):</a:t>
            </a:r>
            <a:endParaRPr b="0" lang="pt-PT" sz="1900" spc="-1" strike="noStrike">
              <a:latin typeface="Arial"/>
            </a:endParaRPr>
          </a:p>
        </p:txBody>
      </p:sp>
      <p:pic>
        <p:nvPicPr>
          <p:cNvPr id="1360" name="Shape 1293_ 2" descr="Microchip Technology PIC16F887-I/P"/>
          <p:cNvPicPr/>
          <p:nvPr/>
        </p:nvPicPr>
        <p:blipFill>
          <a:blip r:embed="rId1"/>
          <a:stretch/>
        </p:blipFill>
        <p:spPr>
          <a:xfrm>
            <a:off x="5310720" y="3206520"/>
            <a:ext cx="1226160" cy="833400"/>
          </a:xfrm>
          <a:prstGeom prst="rect">
            <a:avLst/>
          </a:prstGeom>
          <a:ln w="0">
            <a:noFill/>
          </a:ln>
        </p:spPr>
      </p:pic>
      <p:sp>
        <p:nvSpPr>
          <p:cNvPr id="1361" name="CustomShape 1302"/>
          <p:cNvSpPr/>
          <p:nvPr/>
        </p:nvSpPr>
        <p:spPr>
          <a:xfrm>
            <a:off x="2235600" y="3774600"/>
            <a:ext cx="245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CustomShape 1303"/>
          <p:cNvSpPr/>
          <p:nvPr/>
        </p:nvSpPr>
        <p:spPr>
          <a:xfrm>
            <a:off x="2310120" y="3513240"/>
            <a:ext cx="6940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ledOn</a:t>
            </a:r>
            <a:endParaRPr b="0" lang="pt-PT" sz="1100" spc="-1" strike="noStrike">
              <a:latin typeface="Arial"/>
            </a:endParaRPr>
          </a:p>
        </p:txBody>
      </p:sp>
      <p:pic>
        <p:nvPicPr>
          <p:cNvPr id="1363" name="Shape 1297_ 2" descr="Image result for red led on"/>
          <p:cNvPicPr/>
          <p:nvPr/>
        </p:nvPicPr>
        <p:blipFill>
          <a:blip r:embed="rId2"/>
          <a:stretch/>
        </p:blipFill>
        <p:spPr>
          <a:xfrm>
            <a:off x="9788040" y="3206520"/>
            <a:ext cx="903240" cy="894600"/>
          </a:xfrm>
          <a:prstGeom prst="rect">
            <a:avLst/>
          </a:prstGeom>
          <a:ln w="0">
            <a:noFill/>
          </a:ln>
        </p:spPr>
      </p:pic>
      <p:sp>
        <p:nvSpPr>
          <p:cNvPr id="1364" name="CustomShape 1304"/>
          <p:cNvSpPr/>
          <p:nvPr/>
        </p:nvSpPr>
        <p:spPr>
          <a:xfrm>
            <a:off x="7110360" y="3778560"/>
            <a:ext cx="245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CustomShape 1305"/>
          <p:cNvSpPr/>
          <p:nvPr/>
        </p:nvSpPr>
        <p:spPr>
          <a:xfrm>
            <a:off x="8028000" y="3516840"/>
            <a:ext cx="14878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turns the light on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66" name="CustomShape 1306"/>
          <p:cNvSpPr/>
          <p:nvPr/>
        </p:nvSpPr>
        <p:spPr>
          <a:xfrm>
            <a:off x="2235600" y="3802320"/>
            <a:ext cx="1392840" cy="83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1307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Exemplos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68" name="Imagem 258" descr="Uma imagem com texto&#10;&#10;Descrição gerada automaticamente"/>
          <p:cNvPicPr/>
          <p:nvPr/>
        </p:nvPicPr>
        <p:blipFill>
          <a:blip r:embed="rId3"/>
          <a:stretch/>
        </p:blipFill>
        <p:spPr>
          <a:xfrm>
            <a:off x="769680" y="3295800"/>
            <a:ext cx="1189440" cy="485280"/>
          </a:xfrm>
          <a:prstGeom prst="rect">
            <a:avLst/>
          </a:prstGeom>
          <a:ln w="0">
            <a:noFill/>
          </a:ln>
        </p:spPr>
      </p:pic>
      <p:sp>
        <p:nvSpPr>
          <p:cNvPr id="1369" name="CustomShape 1308"/>
          <p:cNvSpPr/>
          <p:nvPr/>
        </p:nvSpPr>
        <p:spPr>
          <a:xfrm>
            <a:off x="672840" y="3792600"/>
            <a:ext cx="1523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 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70" name=""/>
          <p:cNvSpPr/>
          <p:nvPr/>
        </p:nvSpPr>
        <p:spPr>
          <a:xfrm>
            <a:off x="3626640" y="4367160"/>
            <a:ext cx="1629000" cy="4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“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ledOn”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1371" name="CustomShape 1309"/>
          <p:cNvSpPr/>
          <p:nvPr/>
        </p:nvSpPr>
        <p:spPr>
          <a:xfrm>
            <a:off x="3636000" y="4428000"/>
            <a:ext cx="1223640" cy="338760"/>
          </a:xfrm>
          <a:prstGeom prst="rect">
            <a:avLst/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CustomShape 1329"/>
          <p:cNvSpPr/>
          <p:nvPr/>
        </p:nvSpPr>
        <p:spPr>
          <a:xfrm>
            <a:off x="475560" y="1408680"/>
            <a:ext cx="106974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O Javino precisa ser programado em modo send e request na controladora</a:t>
            </a:r>
            <a:endParaRPr b="0" lang="pt-PT" sz="19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Para cada led um procedimento de ativação deve ser programado em resposta a um estímulo (modo send):</a:t>
            </a:r>
            <a:endParaRPr b="0" lang="pt-PT" sz="1900" spc="-1" strike="noStrike">
              <a:latin typeface="Arial"/>
            </a:endParaRPr>
          </a:p>
        </p:txBody>
      </p:sp>
      <p:pic>
        <p:nvPicPr>
          <p:cNvPr id="1373" name="Shape 1293_ 1" descr="Microchip Technology PIC16F887-I/P"/>
          <p:cNvPicPr/>
          <p:nvPr/>
        </p:nvPicPr>
        <p:blipFill>
          <a:blip r:embed="rId1"/>
          <a:stretch/>
        </p:blipFill>
        <p:spPr>
          <a:xfrm>
            <a:off x="5310720" y="3206520"/>
            <a:ext cx="1226160" cy="833400"/>
          </a:xfrm>
          <a:prstGeom prst="rect">
            <a:avLst/>
          </a:prstGeom>
          <a:ln w="0">
            <a:noFill/>
          </a:ln>
        </p:spPr>
      </p:pic>
      <p:sp>
        <p:nvSpPr>
          <p:cNvPr id="1374" name="CustomShape 1353"/>
          <p:cNvSpPr/>
          <p:nvPr/>
        </p:nvSpPr>
        <p:spPr>
          <a:xfrm>
            <a:off x="2235600" y="3774600"/>
            <a:ext cx="245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1354"/>
          <p:cNvSpPr/>
          <p:nvPr/>
        </p:nvSpPr>
        <p:spPr>
          <a:xfrm>
            <a:off x="2310120" y="3513240"/>
            <a:ext cx="6940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ledOn</a:t>
            </a:r>
            <a:endParaRPr b="0" lang="pt-PT" sz="1100" spc="-1" strike="noStrike">
              <a:latin typeface="Arial"/>
            </a:endParaRPr>
          </a:p>
        </p:txBody>
      </p:sp>
      <p:pic>
        <p:nvPicPr>
          <p:cNvPr id="1376" name="Shape 1297_ 1" descr="Image result for red led on"/>
          <p:cNvPicPr/>
          <p:nvPr/>
        </p:nvPicPr>
        <p:blipFill>
          <a:blip r:embed="rId2"/>
          <a:stretch/>
        </p:blipFill>
        <p:spPr>
          <a:xfrm>
            <a:off x="9788040" y="3206520"/>
            <a:ext cx="903240" cy="894600"/>
          </a:xfrm>
          <a:prstGeom prst="rect">
            <a:avLst/>
          </a:prstGeom>
          <a:ln w="0">
            <a:noFill/>
          </a:ln>
        </p:spPr>
      </p:pic>
      <p:sp>
        <p:nvSpPr>
          <p:cNvPr id="1377" name="CustomShape 1355"/>
          <p:cNvSpPr/>
          <p:nvPr/>
        </p:nvSpPr>
        <p:spPr>
          <a:xfrm>
            <a:off x="7110360" y="3778560"/>
            <a:ext cx="245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1356"/>
          <p:cNvSpPr/>
          <p:nvPr/>
        </p:nvSpPr>
        <p:spPr>
          <a:xfrm>
            <a:off x="8028000" y="3516840"/>
            <a:ext cx="14878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turns the light on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79" name="CustomShape 1357"/>
          <p:cNvSpPr/>
          <p:nvPr/>
        </p:nvSpPr>
        <p:spPr>
          <a:xfrm>
            <a:off x="2235600" y="3802320"/>
            <a:ext cx="1392840" cy="83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1358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Exemplos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81" name="Imagem 259" descr="Uma imagem com texto&#10;&#10;Descrição gerada automaticamente"/>
          <p:cNvPicPr/>
          <p:nvPr/>
        </p:nvPicPr>
        <p:blipFill>
          <a:blip r:embed="rId3"/>
          <a:stretch/>
        </p:blipFill>
        <p:spPr>
          <a:xfrm>
            <a:off x="769680" y="3295800"/>
            <a:ext cx="1189440" cy="485280"/>
          </a:xfrm>
          <a:prstGeom prst="rect">
            <a:avLst/>
          </a:prstGeom>
          <a:ln w="0">
            <a:noFill/>
          </a:ln>
        </p:spPr>
      </p:pic>
      <p:sp>
        <p:nvSpPr>
          <p:cNvPr id="1382" name="CustomShape 1359"/>
          <p:cNvSpPr/>
          <p:nvPr/>
        </p:nvSpPr>
        <p:spPr>
          <a:xfrm>
            <a:off x="672840" y="3792600"/>
            <a:ext cx="1523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 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83" name=""/>
          <p:cNvSpPr/>
          <p:nvPr/>
        </p:nvSpPr>
        <p:spPr>
          <a:xfrm>
            <a:off x="3626640" y="4367160"/>
            <a:ext cx="1629000" cy="4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“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ledOn”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1384" name="CustomShape 1360"/>
          <p:cNvSpPr/>
          <p:nvPr/>
        </p:nvSpPr>
        <p:spPr>
          <a:xfrm flipH="1" flipV="1" rot="10800000">
            <a:off x="5039640" y="4668840"/>
            <a:ext cx="1799640" cy="360"/>
          </a:xfrm>
          <a:prstGeom prst="bentConnector3">
            <a:avLst>
              <a:gd name="adj1" fmla="val 95827"/>
            </a:avLst>
          </a:pr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"/>
          <p:cNvSpPr/>
          <p:nvPr/>
        </p:nvSpPr>
        <p:spPr>
          <a:xfrm>
            <a:off x="7046640" y="4367160"/>
            <a:ext cx="5013000" cy="17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ff8000"/>
                </a:solidFill>
                <a:latin typeface="Latin Modern Mono"/>
                <a:ea typeface="Verdana"/>
              </a:rPr>
              <a:t>void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 ledOn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(){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digitalWrite(13, 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HIGH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);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}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1386" name="CustomShape 1361"/>
          <p:cNvSpPr/>
          <p:nvPr/>
        </p:nvSpPr>
        <p:spPr>
          <a:xfrm>
            <a:off x="6840000" y="4428000"/>
            <a:ext cx="2519640" cy="338760"/>
          </a:xfrm>
          <a:prstGeom prst="rect">
            <a:avLst/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CustomShape 1401"/>
          <p:cNvSpPr/>
          <p:nvPr/>
        </p:nvSpPr>
        <p:spPr>
          <a:xfrm>
            <a:off x="475560" y="1408680"/>
            <a:ext cx="106974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O Javino precisa ser programado em modo send e request na controladora</a:t>
            </a:r>
            <a:endParaRPr b="0" lang="pt-PT" sz="19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1900" spc="-1" strike="noStrike">
                <a:solidFill>
                  <a:srgbClr val="000000"/>
                </a:solidFill>
                <a:latin typeface="Verdana"/>
                <a:ea typeface="Verdana"/>
              </a:rPr>
              <a:t>Para cada led um procedimento de ativação deve ser programado em resposta a um estímulo (modo send):</a:t>
            </a:r>
            <a:endParaRPr b="0" lang="pt-PT" sz="1900" spc="-1" strike="noStrike">
              <a:latin typeface="Arial"/>
            </a:endParaRPr>
          </a:p>
        </p:txBody>
      </p:sp>
      <p:pic>
        <p:nvPicPr>
          <p:cNvPr id="1388" name="Shape 1293_ 4" descr="Microchip Technology PIC16F887-I/P"/>
          <p:cNvPicPr/>
          <p:nvPr/>
        </p:nvPicPr>
        <p:blipFill>
          <a:blip r:embed="rId1"/>
          <a:stretch/>
        </p:blipFill>
        <p:spPr>
          <a:xfrm>
            <a:off x="5310720" y="3206520"/>
            <a:ext cx="1226160" cy="833400"/>
          </a:xfrm>
          <a:prstGeom prst="rect">
            <a:avLst/>
          </a:prstGeom>
          <a:ln w="0">
            <a:noFill/>
          </a:ln>
        </p:spPr>
      </p:pic>
      <p:sp>
        <p:nvSpPr>
          <p:cNvPr id="1389" name="CustomShape 1363"/>
          <p:cNvSpPr/>
          <p:nvPr/>
        </p:nvSpPr>
        <p:spPr>
          <a:xfrm>
            <a:off x="2235600" y="3774600"/>
            <a:ext cx="245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1364"/>
          <p:cNvSpPr/>
          <p:nvPr/>
        </p:nvSpPr>
        <p:spPr>
          <a:xfrm>
            <a:off x="2310120" y="3513240"/>
            <a:ext cx="6940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ledOn</a:t>
            </a:r>
            <a:endParaRPr b="0" lang="pt-PT" sz="1100" spc="-1" strike="noStrike">
              <a:latin typeface="Arial"/>
            </a:endParaRPr>
          </a:p>
        </p:txBody>
      </p:sp>
      <p:pic>
        <p:nvPicPr>
          <p:cNvPr id="1391" name="Shape 1297_ 4" descr="Image result for red led on"/>
          <p:cNvPicPr/>
          <p:nvPr/>
        </p:nvPicPr>
        <p:blipFill>
          <a:blip r:embed="rId2"/>
          <a:stretch/>
        </p:blipFill>
        <p:spPr>
          <a:xfrm>
            <a:off x="9788040" y="3206520"/>
            <a:ext cx="903240" cy="894600"/>
          </a:xfrm>
          <a:prstGeom prst="rect">
            <a:avLst/>
          </a:prstGeom>
          <a:ln w="0">
            <a:noFill/>
          </a:ln>
        </p:spPr>
      </p:pic>
      <p:sp>
        <p:nvSpPr>
          <p:cNvPr id="1392" name="CustomShape 1365"/>
          <p:cNvSpPr/>
          <p:nvPr/>
        </p:nvSpPr>
        <p:spPr>
          <a:xfrm>
            <a:off x="7110360" y="3778560"/>
            <a:ext cx="2457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1366"/>
          <p:cNvSpPr/>
          <p:nvPr/>
        </p:nvSpPr>
        <p:spPr>
          <a:xfrm>
            <a:off x="8028000" y="3516840"/>
            <a:ext cx="14878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pt-BR" sz="1100" spc="-1" strike="noStrike">
                <a:solidFill>
                  <a:srgbClr val="000000"/>
                </a:solidFill>
                <a:latin typeface="Verdana"/>
                <a:ea typeface="Verdana"/>
              </a:rPr>
              <a:t>turns the light on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94" name="CustomShape 1367"/>
          <p:cNvSpPr/>
          <p:nvPr/>
        </p:nvSpPr>
        <p:spPr>
          <a:xfrm>
            <a:off x="2235600" y="3802320"/>
            <a:ext cx="1392840" cy="83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1368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Exemplos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96" name="Imagem 264" descr="Uma imagem com texto&#10;&#10;Descrição gerada automaticamente"/>
          <p:cNvPicPr/>
          <p:nvPr/>
        </p:nvPicPr>
        <p:blipFill>
          <a:blip r:embed="rId3"/>
          <a:stretch/>
        </p:blipFill>
        <p:spPr>
          <a:xfrm>
            <a:off x="769680" y="3295800"/>
            <a:ext cx="1189440" cy="485280"/>
          </a:xfrm>
          <a:prstGeom prst="rect">
            <a:avLst/>
          </a:prstGeom>
          <a:ln w="0">
            <a:noFill/>
          </a:ln>
        </p:spPr>
      </p:pic>
      <p:sp>
        <p:nvSpPr>
          <p:cNvPr id="1397" name="CustomShape 1369"/>
          <p:cNvSpPr/>
          <p:nvPr/>
        </p:nvSpPr>
        <p:spPr>
          <a:xfrm>
            <a:off x="672840" y="3792600"/>
            <a:ext cx="1523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 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98" name=""/>
          <p:cNvSpPr/>
          <p:nvPr/>
        </p:nvSpPr>
        <p:spPr>
          <a:xfrm>
            <a:off x="3626640" y="4367160"/>
            <a:ext cx="1629000" cy="49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“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ledOn”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1399" name="CustomShape 1370"/>
          <p:cNvSpPr/>
          <p:nvPr/>
        </p:nvSpPr>
        <p:spPr>
          <a:xfrm flipH="1" flipV="1" rot="10800000">
            <a:off x="5039640" y="4668840"/>
            <a:ext cx="1799640" cy="360"/>
          </a:xfrm>
          <a:prstGeom prst="bentConnector3">
            <a:avLst>
              <a:gd name="adj1" fmla="val 95827"/>
            </a:avLst>
          </a:pr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"/>
          <p:cNvSpPr/>
          <p:nvPr/>
        </p:nvSpPr>
        <p:spPr>
          <a:xfrm>
            <a:off x="7046640" y="4367160"/>
            <a:ext cx="5013000" cy="175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ff8000"/>
                </a:solidFill>
                <a:latin typeface="Latin Modern Mono"/>
                <a:ea typeface="Verdana"/>
              </a:rPr>
              <a:t>void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 ledOn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(){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  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digitalWrite(13, </a:t>
            </a:r>
            <a:r>
              <a:rPr b="1" lang="pt-BR" sz="2400" spc="-1" strike="noStrike">
                <a:solidFill>
                  <a:srgbClr val="3465a4"/>
                </a:solidFill>
                <a:latin typeface="Latin Modern Mono"/>
                <a:ea typeface="Verdana"/>
              </a:rPr>
              <a:t>HIGH</a:t>
            </a: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);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}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1401" name="CustomShape 1371"/>
          <p:cNvSpPr/>
          <p:nvPr/>
        </p:nvSpPr>
        <p:spPr>
          <a:xfrm flipH="1" rot="9360000">
            <a:off x="9534960" y="4415040"/>
            <a:ext cx="704520" cy="12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prstDash val="dash"/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CustomShape 1372"/>
          <p:cNvSpPr/>
          <p:nvPr/>
        </p:nvSpPr>
        <p:spPr>
          <a:xfrm>
            <a:off x="7344000" y="4808880"/>
            <a:ext cx="3851640" cy="338760"/>
          </a:xfrm>
          <a:prstGeom prst="rect">
            <a:avLst/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Shape 1085_4" descr=""/>
          <p:cNvPicPr/>
          <p:nvPr/>
        </p:nvPicPr>
        <p:blipFill>
          <a:blip r:embed="rId1"/>
          <a:stretch/>
        </p:blipFill>
        <p:spPr>
          <a:xfrm>
            <a:off x="354960" y="1215720"/>
            <a:ext cx="1231560" cy="840600"/>
          </a:xfrm>
          <a:prstGeom prst="rect">
            <a:avLst/>
          </a:prstGeom>
          <a:ln w="0">
            <a:noFill/>
          </a:ln>
        </p:spPr>
      </p:pic>
      <p:sp>
        <p:nvSpPr>
          <p:cNvPr id="1404" name="CustomShape 1265"/>
          <p:cNvSpPr/>
          <p:nvPr/>
        </p:nvSpPr>
        <p:spPr>
          <a:xfrm>
            <a:off x="270720" y="1103040"/>
            <a:ext cx="1399680" cy="1072080"/>
          </a:xfrm>
          <a:prstGeom prst="roundRect">
            <a:avLst>
              <a:gd name="adj" fmla="val 16667"/>
            </a:avLst>
          </a:prstGeom>
          <a:noFill/>
          <a:ln w="76320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1266"/>
          <p:cNvSpPr/>
          <p:nvPr/>
        </p:nvSpPr>
        <p:spPr>
          <a:xfrm>
            <a:off x="2398320" y="1023120"/>
            <a:ext cx="81136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EXEMPLO: 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406" name="CustomShape 1267"/>
          <p:cNvSpPr/>
          <p:nvPr/>
        </p:nvSpPr>
        <p:spPr>
          <a:xfrm>
            <a:off x="3542400" y="1431720"/>
            <a:ext cx="5825520" cy="4852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Em seu projeto, adicione a biblioteca Javino para  arduino: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407" name="Imagem 1_ 1" descr=""/>
          <p:cNvPicPr/>
          <p:nvPr/>
        </p:nvPicPr>
        <p:blipFill>
          <a:blip r:embed="rId2"/>
          <a:stretch/>
        </p:blipFill>
        <p:spPr>
          <a:xfrm>
            <a:off x="755280" y="2585520"/>
            <a:ext cx="6522840" cy="2931840"/>
          </a:xfrm>
          <a:prstGeom prst="rect">
            <a:avLst/>
          </a:prstGeom>
          <a:ln w="0">
            <a:noFill/>
          </a:ln>
        </p:spPr>
      </p:pic>
      <p:sp>
        <p:nvSpPr>
          <p:cNvPr id="1408" name="CustomShape 1268"/>
          <p:cNvSpPr/>
          <p:nvPr/>
        </p:nvSpPr>
        <p:spPr>
          <a:xfrm>
            <a:off x="5204880" y="4835880"/>
            <a:ext cx="2073240" cy="42372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09" name="Imagem 2_ 2" descr=""/>
          <p:cNvPicPr/>
          <p:nvPr/>
        </p:nvPicPr>
        <p:blipFill>
          <a:blip r:embed="rId3"/>
          <a:stretch/>
        </p:blipFill>
        <p:spPr>
          <a:xfrm>
            <a:off x="8523720" y="4904280"/>
            <a:ext cx="2312640" cy="712440"/>
          </a:xfrm>
          <a:prstGeom prst="rect">
            <a:avLst/>
          </a:prstGeom>
          <a:ln w="0">
            <a:noFill/>
          </a:ln>
        </p:spPr>
      </p:pic>
      <p:pic>
        <p:nvPicPr>
          <p:cNvPr id="1410" name="Imagem 3_ 2" descr=""/>
          <p:cNvPicPr/>
          <p:nvPr/>
        </p:nvPicPr>
        <p:blipFill>
          <a:blip r:embed="rId4"/>
          <a:stretch/>
        </p:blipFill>
        <p:spPr>
          <a:xfrm>
            <a:off x="8414280" y="4628160"/>
            <a:ext cx="2531880" cy="274320"/>
          </a:xfrm>
          <a:prstGeom prst="rect">
            <a:avLst/>
          </a:prstGeom>
          <a:ln w="0">
            <a:noFill/>
          </a:ln>
        </p:spPr>
      </p:pic>
      <p:sp>
        <p:nvSpPr>
          <p:cNvPr id="1411" name="CustomShape 1269"/>
          <p:cNvSpPr/>
          <p:nvPr/>
        </p:nvSpPr>
        <p:spPr>
          <a:xfrm>
            <a:off x="7279920" y="5064840"/>
            <a:ext cx="947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4546a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1270"/>
          <p:cNvSpPr/>
          <p:nvPr/>
        </p:nvSpPr>
        <p:spPr>
          <a:xfrm>
            <a:off x="8232840" y="4511880"/>
            <a:ext cx="2873160" cy="11048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1271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Aplicação em Arduino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Imagem 256" descr="Interface gráfica do usuário, Aplicativo&#10;&#10;Descrição gerada automaticamente"/>
          <p:cNvPicPr/>
          <p:nvPr/>
        </p:nvPicPr>
        <p:blipFill>
          <a:blip r:embed="rId1"/>
          <a:stretch/>
        </p:blipFill>
        <p:spPr>
          <a:xfrm>
            <a:off x="6376680" y="2199960"/>
            <a:ext cx="5542200" cy="3707280"/>
          </a:xfrm>
          <a:prstGeom prst="rect">
            <a:avLst/>
          </a:prstGeom>
          <a:ln w="0">
            <a:noFill/>
          </a:ln>
        </p:spPr>
      </p:pic>
      <p:pic>
        <p:nvPicPr>
          <p:cNvPr id="1415" name="Imagem 257" descr="Interface gráfica do usuário, Texto, Aplicativo, Email&#10;&#10;Descrição gerada automaticamente"/>
          <p:cNvPicPr/>
          <p:nvPr/>
        </p:nvPicPr>
        <p:blipFill>
          <a:blip r:embed="rId2"/>
          <a:stretch/>
        </p:blipFill>
        <p:spPr>
          <a:xfrm>
            <a:off x="203760" y="1095480"/>
            <a:ext cx="5191200" cy="3355920"/>
          </a:xfrm>
          <a:prstGeom prst="rect">
            <a:avLst/>
          </a:prstGeom>
          <a:ln w="0">
            <a:noFill/>
          </a:ln>
        </p:spPr>
      </p:pic>
      <p:sp>
        <p:nvSpPr>
          <p:cNvPr id="1416" name="CustomShape 1273"/>
          <p:cNvSpPr/>
          <p:nvPr/>
        </p:nvSpPr>
        <p:spPr>
          <a:xfrm>
            <a:off x="5340960" y="3620160"/>
            <a:ext cx="1087920" cy="380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1274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Importando o Javino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CustomShape 1276"/>
          <p:cNvSpPr/>
          <p:nvPr/>
        </p:nvSpPr>
        <p:spPr>
          <a:xfrm>
            <a:off x="1204920" y="3110760"/>
            <a:ext cx="4093920" cy="14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Neste exemplo, o arduino </a:t>
            </a:r>
            <a:r>
              <a:rPr b="1" lang="pt-BR" sz="1800" spc="-1" strike="noStrike">
                <a:solidFill>
                  <a:srgbClr val="2e75b5"/>
                </a:solidFill>
                <a:latin typeface="Verdana"/>
                <a:ea typeface="Verdana"/>
              </a:rPr>
              <a:t>receberá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mensagens externas e </a:t>
            </a:r>
            <a:r>
              <a:rPr b="1" lang="pt-BR" sz="1800" spc="-1" strike="noStrike">
                <a:solidFill>
                  <a:srgbClr val="2e75b5"/>
                </a:solidFill>
                <a:latin typeface="Verdana"/>
                <a:ea typeface="Verdana"/>
              </a:rPr>
              <a:t>executará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uma determinada tarefa e </a:t>
            </a:r>
            <a:r>
              <a:rPr b="1" lang="pt-BR" sz="1800" spc="-1" strike="noStrike">
                <a:solidFill>
                  <a:srgbClr val="2e75b5"/>
                </a:solidFill>
                <a:latin typeface="Verdana"/>
                <a:ea typeface="Verdana"/>
              </a:rPr>
              <a:t>retornará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com uma resposta.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419" name="Shape 1157_ 2" descr=""/>
          <p:cNvPicPr/>
          <p:nvPr/>
        </p:nvPicPr>
        <p:blipFill>
          <a:blip r:embed="rId1"/>
          <a:stretch/>
        </p:blipFill>
        <p:spPr>
          <a:xfrm>
            <a:off x="6404400" y="1052640"/>
            <a:ext cx="3728880" cy="5039640"/>
          </a:xfrm>
          <a:prstGeom prst="rect">
            <a:avLst/>
          </a:prstGeom>
          <a:ln w="0">
            <a:noFill/>
          </a:ln>
        </p:spPr>
      </p:pic>
      <p:sp>
        <p:nvSpPr>
          <p:cNvPr id="1420" name="CustomShape 1277"/>
          <p:cNvSpPr/>
          <p:nvPr/>
        </p:nvSpPr>
        <p:spPr>
          <a:xfrm>
            <a:off x="987840" y="2156760"/>
            <a:ext cx="4528080" cy="9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00"/>
                </a:solidFill>
                <a:latin typeface="Verdana"/>
                <a:ea typeface="Verdana"/>
              </a:rPr>
              <a:t>Acionamento de Led via Javino</a:t>
            </a:r>
            <a:endParaRPr b="0" lang="pt-PT" sz="2800" spc="-1" strike="noStrike">
              <a:latin typeface="Arial"/>
            </a:endParaRPr>
          </a:p>
        </p:txBody>
      </p:sp>
      <p:sp>
        <p:nvSpPr>
          <p:cNvPr id="1421" name="CustomShape 1278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Request Mode no Arduino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CustomShape 1280"/>
          <p:cNvSpPr/>
          <p:nvPr/>
        </p:nvSpPr>
        <p:spPr>
          <a:xfrm>
            <a:off x="1327680" y="1841400"/>
            <a:ext cx="4093920" cy="6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2e75b5"/>
                </a:solidFill>
                <a:latin typeface="Verdana"/>
                <a:ea typeface="Verdana"/>
              </a:rPr>
              <a:t>Enviando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o comando de </a:t>
            </a:r>
            <a:r>
              <a:rPr b="1" lang="pt-BR" sz="1800" spc="-1" strike="noStrike">
                <a:solidFill>
                  <a:srgbClr val="2e75b5"/>
                </a:solidFill>
                <a:latin typeface="Verdana"/>
                <a:ea typeface="Verdana"/>
              </a:rPr>
              <a:t>ligar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o Led.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423" name="Shape 1166_ 2" descr=""/>
          <p:cNvPicPr/>
          <p:nvPr/>
        </p:nvPicPr>
        <p:blipFill>
          <a:blip r:embed="rId1"/>
          <a:stretch/>
        </p:blipFill>
        <p:spPr>
          <a:xfrm>
            <a:off x="6440040" y="1744920"/>
            <a:ext cx="3876120" cy="3627720"/>
          </a:xfrm>
          <a:prstGeom prst="rect">
            <a:avLst/>
          </a:prstGeom>
          <a:ln w="0">
            <a:noFill/>
          </a:ln>
        </p:spPr>
      </p:pic>
      <p:sp>
        <p:nvSpPr>
          <p:cNvPr id="1424" name="CustomShape 1281"/>
          <p:cNvSpPr/>
          <p:nvPr/>
        </p:nvSpPr>
        <p:spPr>
          <a:xfrm>
            <a:off x="1436760" y="2886480"/>
            <a:ext cx="409392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ff0000"/>
                </a:solidFill>
                <a:latin typeface="Verdana"/>
                <a:ea typeface="Verdana"/>
              </a:rPr>
              <a:t>fffe 05 ligar</a:t>
            </a:r>
            <a:endParaRPr b="0" lang="pt-PT" sz="2800" spc="-1" strike="noStrike">
              <a:latin typeface="Arial"/>
            </a:endParaRPr>
          </a:p>
        </p:txBody>
      </p:sp>
      <p:sp>
        <p:nvSpPr>
          <p:cNvPr id="1425" name="CustomShape 1282"/>
          <p:cNvSpPr/>
          <p:nvPr/>
        </p:nvSpPr>
        <p:spPr>
          <a:xfrm>
            <a:off x="4224960" y="3409560"/>
            <a:ext cx="631800" cy="72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1283"/>
          <p:cNvSpPr/>
          <p:nvPr/>
        </p:nvSpPr>
        <p:spPr>
          <a:xfrm>
            <a:off x="3375360" y="3409560"/>
            <a:ext cx="360" cy="11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1284"/>
          <p:cNvSpPr/>
          <p:nvPr/>
        </p:nvSpPr>
        <p:spPr>
          <a:xfrm flipH="1">
            <a:off x="1882080" y="3409560"/>
            <a:ext cx="640800" cy="72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1285"/>
          <p:cNvSpPr/>
          <p:nvPr/>
        </p:nvSpPr>
        <p:spPr>
          <a:xfrm>
            <a:off x="198720" y="4408200"/>
            <a:ext cx="2474280" cy="11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Old Standard TT"/>
                <a:ea typeface="Old Standard TT"/>
              </a:rPr>
              <a:t>Pré-âmbulo para verificação de recebimento da mensagem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429" name="CustomShape 1286"/>
          <p:cNvSpPr/>
          <p:nvPr/>
        </p:nvSpPr>
        <p:spPr>
          <a:xfrm>
            <a:off x="2533680" y="4855320"/>
            <a:ext cx="1900440" cy="11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Old Standard TT"/>
                <a:ea typeface="Old Standard TT"/>
              </a:rPr>
              <a:t>Tamanho do conteúdo a ser enviado em hexadecimal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430" name="CustomShape 1287"/>
          <p:cNvSpPr/>
          <p:nvPr/>
        </p:nvSpPr>
        <p:spPr>
          <a:xfrm>
            <a:off x="4392000" y="4254840"/>
            <a:ext cx="1900440" cy="6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ff0000"/>
                </a:solidFill>
                <a:latin typeface="Old Standard TT"/>
                <a:ea typeface="Old Standard TT"/>
              </a:rPr>
              <a:t>Conteúdo a ser enviado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431" name="CustomShape 1288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Request Mode no Arduino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CustomShape 1290"/>
          <p:cNvSpPr/>
          <p:nvPr/>
        </p:nvSpPr>
        <p:spPr>
          <a:xfrm>
            <a:off x="1068120" y="3165480"/>
            <a:ext cx="4093920" cy="6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2e75b5"/>
                </a:solidFill>
                <a:latin typeface="Verdana"/>
                <a:ea typeface="Verdana"/>
              </a:rPr>
              <a:t>Resultado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do comando de </a:t>
            </a:r>
            <a:r>
              <a:rPr b="1" lang="pt-BR" sz="1800" spc="-1" strike="noStrike">
                <a:solidFill>
                  <a:srgbClr val="2e75b5"/>
                </a:solidFill>
                <a:latin typeface="Verdana"/>
                <a:ea typeface="Verdana"/>
              </a:rPr>
              <a:t>ligar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o Led.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433" name="Shape 1181_ 2" descr=""/>
          <p:cNvPicPr/>
          <p:nvPr/>
        </p:nvPicPr>
        <p:blipFill>
          <a:blip r:embed="rId1"/>
          <a:stretch/>
        </p:blipFill>
        <p:spPr>
          <a:xfrm>
            <a:off x="6457320" y="1758600"/>
            <a:ext cx="3868560" cy="3627720"/>
          </a:xfrm>
          <a:prstGeom prst="rect">
            <a:avLst/>
          </a:prstGeom>
          <a:ln w="0">
            <a:noFill/>
          </a:ln>
        </p:spPr>
      </p:pic>
      <p:sp>
        <p:nvSpPr>
          <p:cNvPr id="1434" name="CustomShape 1291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Request Mode no Arduino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Imagem 5_1" descr=""/>
          <p:cNvPicPr/>
          <p:nvPr/>
        </p:nvPicPr>
        <p:blipFill>
          <a:blip r:embed="rId1"/>
          <a:stretch/>
        </p:blipFill>
        <p:spPr>
          <a:xfrm>
            <a:off x="7227720" y="5257440"/>
            <a:ext cx="2248920" cy="596520"/>
          </a:xfrm>
          <a:prstGeom prst="rect">
            <a:avLst/>
          </a:prstGeom>
          <a:ln w="0">
            <a:noFill/>
          </a:ln>
        </p:spPr>
      </p:pic>
      <p:sp>
        <p:nvSpPr>
          <p:cNvPr id="1436" name="CustomShape 8"/>
          <p:cNvSpPr/>
          <p:nvPr/>
        </p:nvSpPr>
        <p:spPr>
          <a:xfrm>
            <a:off x="3825360" y="1684080"/>
            <a:ext cx="453168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1f4e79"/>
                </a:solidFill>
                <a:latin typeface="Arial Rounded MT Bold"/>
                <a:ea typeface="DejaVu Sans"/>
              </a:rPr>
              <a:t>OBRIGADO!</a:t>
            </a:r>
            <a:endParaRPr b="0" lang="pt-PT" sz="4800" spc="-1" strike="noStrike">
              <a:latin typeface="Arial"/>
            </a:endParaRPr>
          </a:p>
        </p:txBody>
      </p:sp>
      <p:sp>
        <p:nvSpPr>
          <p:cNvPr id="1437" name="CustomShape 9"/>
          <p:cNvSpPr/>
          <p:nvPr/>
        </p:nvSpPr>
        <p:spPr>
          <a:xfrm>
            <a:off x="4170240" y="2448360"/>
            <a:ext cx="3812760" cy="7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1f4e79"/>
                </a:solidFill>
                <a:latin typeface="Verdana"/>
                <a:ea typeface="Verdana"/>
              </a:rPr>
              <a:t>pantoja@cefet-rj.br</a:t>
            </a:r>
            <a:endParaRPr b="0" lang="pt-PT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1f4e79"/>
                </a:solidFill>
                <a:latin typeface="Verdana"/>
                <a:ea typeface="Verdana"/>
              </a:rPr>
              <a:t>nilson.lazarin@cefet-rj.br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438" name="CustomShape 10"/>
          <p:cNvSpPr/>
          <p:nvPr/>
        </p:nvSpPr>
        <p:spPr>
          <a:xfrm>
            <a:off x="154440" y="142920"/>
            <a:ext cx="1202976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Agradecimentos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439" name="Google Shape;57;p 2" descr=""/>
          <p:cNvPicPr/>
          <p:nvPr/>
        </p:nvPicPr>
        <p:blipFill>
          <a:blip r:embed="rId2"/>
          <a:stretch/>
        </p:blipFill>
        <p:spPr>
          <a:xfrm>
            <a:off x="2753640" y="4656960"/>
            <a:ext cx="1792080" cy="1283400"/>
          </a:xfrm>
          <a:prstGeom prst="rect">
            <a:avLst/>
          </a:prstGeom>
          <a:ln w="0">
            <a:noFill/>
          </a:ln>
        </p:spPr>
      </p:pic>
      <p:pic>
        <p:nvPicPr>
          <p:cNvPr id="1440" name="Imagem 2" descr=""/>
          <p:cNvPicPr/>
          <p:nvPr/>
        </p:nvPicPr>
        <p:blipFill>
          <a:blip r:embed="rId3"/>
          <a:stretch/>
        </p:blipFill>
        <p:spPr>
          <a:xfrm>
            <a:off x="5160600" y="5131800"/>
            <a:ext cx="1503360" cy="76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CustomShape 1221"/>
          <p:cNvSpPr/>
          <p:nvPr/>
        </p:nvSpPr>
        <p:spPr>
          <a:xfrm>
            <a:off x="936000" y="1755000"/>
            <a:ext cx="91422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O Javino é um protocolo que:</a:t>
            </a:r>
            <a:endParaRPr b="0" lang="pt-PT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PT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Permite a troca de mensagem entre hardware e linguagens de programação de alto nível;</a:t>
            </a:r>
            <a:endParaRPr b="0" lang="pt-PT" sz="20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É composto por dupla biblioteca para comunicação serial;</a:t>
            </a:r>
            <a:endParaRPr b="0" lang="pt-PT" sz="20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Provê detecção de erros através de uma rotina de verificação da recepção de dados.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248" name="CustomShape 1222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CustomShape 1383"/>
          <p:cNvSpPr/>
          <p:nvPr/>
        </p:nvSpPr>
        <p:spPr>
          <a:xfrm>
            <a:off x="936000" y="1755000"/>
            <a:ext cx="91422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O Javino é um protocolo que:</a:t>
            </a:r>
            <a:endParaRPr b="0" lang="pt-PT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PT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ff0000"/>
                </a:solidFill>
                <a:latin typeface="Verdana"/>
                <a:ea typeface="Verdana"/>
              </a:rPr>
              <a:t>Permite a troca de mensagem entre hardware e linguagens de programação de alto nível;</a:t>
            </a:r>
            <a:endParaRPr b="0" lang="pt-PT" sz="20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É composto por dupla biblioteca para comunicação serial;</a:t>
            </a:r>
            <a:endParaRPr b="0" lang="pt-PT" sz="20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Provê detecção de erros através de uma rotina de verificação da recepção de dados.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250" name="CustomShape 1384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CustomShape 1224"/>
          <p:cNvSpPr/>
          <p:nvPr/>
        </p:nvSpPr>
        <p:spPr>
          <a:xfrm>
            <a:off x="936000" y="1755000"/>
            <a:ext cx="91422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O Javino é um protocolo que:</a:t>
            </a:r>
            <a:endParaRPr b="0" lang="pt-PT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PT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Permite a troca de mensagem entre hardware e linguagens de programação de alto nível;</a:t>
            </a:r>
            <a:endParaRPr b="0" lang="pt-PT" sz="20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ff0000"/>
                </a:solidFill>
                <a:latin typeface="Verdana"/>
                <a:ea typeface="Verdana"/>
              </a:rPr>
              <a:t>É composto por dupla biblioteca para comunicação serial;</a:t>
            </a:r>
            <a:endParaRPr b="0" lang="pt-PT" sz="20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Provê detecção de erros através de uma rotina de verificação da recepção de dados.</a:t>
            </a:r>
            <a:endParaRPr b="0" lang="pt-P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PT" sz="2000" spc="-1" strike="noStrike">
              <a:latin typeface="Arial"/>
            </a:endParaRPr>
          </a:p>
        </p:txBody>
      </p:sp>
      <p:sp>
        <p:nvSpPr>
          <p:cNvPr id="1252" name="CustomShape 1225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CustomShape 1380"/>
          <p:cNvSpPr/>
          <p:nvPr/>
        </p:nvSpPr>
        <p:spPr>
          <a:xfrm>
            <a:off x="936000" y="1755000"/>
            <a:ext cx="914220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O Javino é um protocolo que:</a:t>
            </a:r>
            <a:endParaRPr b="0" lang="pt-PT" sz="24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PT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Permite a troca de mensagem entre hardware e linguagens de programação de alto nível;</a:t>
            </a:r>
            <a:endParaRPr b="0" lang="pt-PT" sz="20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É composto por dupla biblioteca para comunicação serial;</a:t>
            </a:r>
            <a:endParaRPr b="0" lang="pt-PT" sz="20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ff0000"/>
                </a:solidFill>
                <a:latin typeface="Verdana"/>
                <a:ea typeface="Verdana"/>
              </a:rPr>
              <a:t>Provê detecção de erros através de uma rotina de verificação da recepção de dados.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254" name="CustomShape 1381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CustomShape 1226"/>
          <p:cNvSpPr/>
          <p:nvPr/>
        </p:nvSpPr>
        <p:spPr>
          <a:xfrm>
            <a:off x="668880" y="1375200"/>
            <a:ext cx="1037844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0000"/>
                </a:solidFill>
                <a:latin typeface="Verdana"/>
                <a:ea typeface="Verdana"/>
              </a:rPr>
              <a:t>Request Mode</a:t>
            </a:r>
            <a:endParaRPr b="0" lang="pt-PT" sz="28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do software para o hardware;</a:t>
            </a:r>
            <a:endParaRPr b="0" lang="pt-PT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o hardware responde com uma mensagem.</a:t>
            </a:r>
            <a:endParaRPr b="0" lang="pt-PT" sz="2400" spc="-1" strike="noStrike">
              <a:latin typeface="Arial"/>
            </a:endParaRPr>
          </a:p>
          <a:p>
            <a:pPr marL="685800" indent="-22752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PT" sz="2400" spc="-1" strike="noStrike">
              <a:latin typeface="Arial"/>
            </a:endParaRPr>
          </a:p>
        </p:txBody>
      </p:sp>
      <p:pic>
        <p:nvPicPr>
          <p:cNvPr id="1256" name="Shape 1107_ 2" descr="Microchip Technology PIC16F887-I/P"/>
          <p:cNvPicPr/>
          <p:nvPr/>
        </p:nvPicPr>
        <p:blipFill>
          <a:blip r:embed="rId1"/>
          <a:stretch/>
        </p:blipFill>
        <p:spPr>
          <a:xfrm>
            <a:off x="2474280" y="3737520"/>
            <a:ext cx="1824120" cy="1239840"/>
          </a:xfrm>
          <a:prstGeom prst="rect">
            <a:avLst/>
          </a:prstGeom>
          <a:ln w="0">
            <a:noFill/>
          </a:ln>
        </p:spPr>
      </p:pic>
      <p:sp>
        <p:nvSpPr>
          <p:cNvPr id="1257" name="CustomShape 1227"/>
          <p:cNvSpPr/>
          <p:nvPr/>
        </p:nvSpPr>
        <p:spPr>
          <a:xfrm>
            <a:off x="4768920" y="3811320"/>
            <a:ext cx="254988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Verdana"/>
                <a:ea typeface="Verdana"/>
              </a:rPr>
              <a:t>request a message</a:t>
            </a:r>
            <a:endParaRPr b="0" lang="pt-PT" sz="1200" spc="-1" strike="noStrike">
              <a:latin typeface="Arial"/>
            </a:endParaRPr>
          </a:p>
        </p:txBody>
      </p:sp>
      <p:sp>
        <p:nvSpPr>
          <p:cNvPr id="1258" name="CustomShape 1228"/>
          <p:cNvSpPr/>
          <p:nvPr/>
        </p:nvSpPr>
        <p:spPr>
          <a:xfrm rot="10800000">
            <a:off x="4555440" y="4087080"/>
            <a:ext cx="3022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headEnd len="med" type="diamond" w="med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1229"/>
          <p:cNvSpPr/>
          <p:nvPr/>
        </p:nvSpPr>
        <p:spPr>
          <a:xfrm>
            <a:off x="4595760" y="4550040"/>
            <a:ext cx="3024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prstDash val="dash"/>
            <a:miter/>
            <a:headEnd len="med" type="diamond" w="med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1230"/>
          <p:cNvSpPr/>
          <p:nvPr/>
        </p:nvSpPr>
        <p:spPr>
          <a:xfrm>
            <a:off x="4832640" y="4542840"/>
            <a:ext cx="254988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Verdana"/>
                <a:ea typeface="Verdana"/>
              </a:rPr>
              <a:t>answer with a message</a:t>
            </a:r>
            <a:endParaRPr b="0" lang="pt-PT" sz="1200" spc="-1" strike="noStrike">
              <a:latin typeface="Arial"/>
            </a:endParaRPr>
          </a:p>
        </p:txBody>
      </p:sp>
      <p:sp>
        <p:nvSpPr>
          <p:cNvPr id="1261" name="CustomShape 1231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Operation Modes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262" name="Imagem 253" descr="Uma imagem com texto&#10;&#10;Descrição gerada automaticamente"/>
          <p:cNvPicPr/>
          <p:nvPr/>
        </p:nvPicPr>
        <p:blipFill>
          <a:blip r:embed="rId2"/>
          <a:stretch/>
        </p:blipFill>
        <p:spPr>
          <a:xfrm>
            <a:off x="7850160" y="3869640"/>
            <a:ext cx="1189440" cy="485280"/>
          </a:xfrm>
          <a:prstGeom prst="rect">
            <a:avLst/>
          </a:prstGeom>
          <a:ln w="0">
            <a:noFill/>
          </a:ln>
        </p:spPr>
      </p:pic>
      <p:sp>
        <p:nvSpPr>
          <p:cNvPr id="1263" name="CustomShape 1232"/>
          <p:cNvSpPr/>
          <p:nvPr/>
        </p:nvSpPr>
        <p:spPr>
          <a:xfrm>
            <a:off x="7753320" y="4366080"/>
            <a:ext cx="1523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 Agent</a:t>
            </a:r>
            <a:endParaRPr b="0" lang="pt-PT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CustomShape 1234"/>
          <p:cNvSpPr/>
          <p:nvPr/>
        </p:nvSpPr>
        <p:spPr>
          <a:xfrm>
            <a:off x="668880" y="1375200"/>
            <a:ext cx="10378440" cy="472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0000"/>
                </a:solidFill>
                <a:latin typeface="Verdana"/>
                <a:ea typeface="Verdana"/>
              </a:rPr>
              <a:t>Send Mode</a:t>
            </a:r>
            <a:endParaRPr b="0" lang="pt-PT" sz="28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do software para o hardware;</a:t>
            </a:r>
            <a:endParaRPr b="0" lang="pt-PT" sz="2400" spc="-1" strike="noStrike">
              <a:latin typeface="Arial"/>
            </a:endParaRPr>
          </a:p>
          <a:p>
            <a:pPr lvl="1" marL="685800" indent="-2275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o hardware executa uma ação.</a:t>
            </a:r>
            <a:endParaRPr b="0" lang="pt-PT" sz="2400" spc="-1" strike="noStrike">
              <a:latin typeface="Arial"/>
            </a:endParaRPr>
          </a:p>
          <a:p>
            <a:pPr marL="685800" indent="-22752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PT" sz="2400" spc="-1" strike="noStrike">
              <a:latin typeface="Arial"/>
            </a:endParaRPr>
          </a:p>
        </p:txBody>
      </p:sp>
      <p:pic>
        <p:nvPicPr>
          <p:cNvPr id="1265" name="Shape 1122_ 2" descr="Microchip Technology PIC16F887-I/P"/>
          <p:cNvPicPr/>
          <p:nvPr/>
        </p:nvPicPr>
        <p:blipFill>
          <a:blip r:embed="rId1"/>
          <a:stretch/>
        </p:blipFill>
        <p:spPr>
          <a:xfrm>
            <a:off x="4527360" y="3737520"/>
            <a:ext cx="1824120" cy="1239840"/>
          </a:xfrm>
          <a:prstGeom prst="rect">
            <a:avLst/>
          </a:prstGeom>
          <a:ln w="0">
            <a:noFill/>
          </a:ln>
        </p:spPr>
      </p:pic>
      <p:sp>
        <p:nvSpPr>
          <p:cNvPr id="1266" name="CustomShape 1235"/>
          <p:cNvSpPr/>
          <p:nvPr/>
        </p:nvSpPr>
        <p:spPr>
          <a:xfrm>
            <a:off x="6480720" y="3834000"/>
            <a:ext cx="128088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Verdana"/>
                <a:ea typeface="Verdana"/>
              </a:rPr>
              <a:t>send a message</a:t>
            </a:r>
            <a:endParaRPr b="0" lang="pt-PT" sz="1200" spc="-1" strike="noStrike">
              <a:latin typeface="Arial"/>
            </a:endParaRPr>
          </a:p>
        </p:txBody>
      </p:sp>
      <p:sp>
        <p:nvSpPr>
          <p:cNvPr id="1267" name="CustomShape 1236"/>
          <p:cNvSpPr/>
          <p:nvPr/>
        </p:nvSpPr>
        <p:spPr>
          <a:xfrm rot="10800000">
            <a:off x="6652080" y="4357800"/>
            <a:ext cx="901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miter/>
            <a:headEnd len="med" type="diamond" w="med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1237"/>
          <p:cNvSpPr/>
          <p:nvPr/>
        </p:nvSpPr>
        <p:spPr>
          <a:xfrm rot="10800000">
            <a:off x="2439000" y="4356720"/>
            <a:ext cx="1704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prstDash val="dash"/>
            <a:miter/>
            <a:headEnd len="med" type="diamond" w="med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1238"/>
          <p:cNvSpPr/>
          <p:nvPr/>
        </p:nvSpPr>
        <p:spPr>
          <a:xfrm>
            <a:off x="2604960" y="3868920"/>
            <a:ext cx="1368360" cy="45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Verdana"/>
                <a:ea typeface="Verdana"/>
              </a:rPr>
              <a:t>execute a low-level command</a:t>
            </a:r>
            <a:endParaRPr b="0" lang="pt-PT" sz="1200" spc="-1" strike="noStrike">
              <a:latin typeface="Arial"/>
            </a:endParaRPr>
          </a:p>
        </p:txBody>
      </p:sp>
      <p:sp>
        <p:nvSpPr>
          <p:cNvPr id="1270" name="CustomShape 1239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Operation Modes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271" name="Imagem 254" descr="Uma imagem com texto&#10;&#10;Descrição gerada automaticamente"/>
          <p:cNvPicPr/>
          <p:nvPr/>
        </p:nvPicPr>
        <p:blipFill>
          <a:blip r:embed="rId2"/>
          <a:stretch/>
        </p:blipFill>
        <p:spPr>
          <a:xfrm>
            <a:off x="7850160" y="3869640"/>
            <a:ext cx="1189440" cy="485280"/>
          </a:xfrm>
          <a:prstGeom prst="rect">
            <a:avLst/>
          </a:prstGeom>
          <a:ln w="0">
            <a:noFill/>
          </a:ln>
        </p:spPr>
      </p:pic>
      <p:sp>
        <p:nvSpPr>
          <p:cNvPr id="1272" name="CustomShape 1240"/>
          <p:cNvSpPr/>
          <p:nvPr/>
        </p:nvSpPr>
        <p:spPr>
          <a:xfrm>
            <a:off x="7753320" y="4366080"/>
            <a:ext cx="1523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 Agent</a:t>
            </a:r>
            <a:endParaRPr b="0" lang="pt-PT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CustomShape 1242"/>
          <p:cNvSpPr/>
          <p:nvPr/>
        </p:nvSpPr>
        <p:spPr>
          <a:xfrm>
            <a:off x="2385360" y="1366920"/>
            <a:ext cx="7789680" cy="25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Para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iniciar a comunicação em ARDUINO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: </a:t>
            </a:r>
            <a:endParaRPr b="0" lang="pt-PT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•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inclui-se a </a:t>
            </a: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biblioteca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Javino;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•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cria-se uma </a:t>
            </a: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variável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do tipo Javino para manipulação da comunicação com o Java;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•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determina-se a </a:t>
            </a: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velocidade da comunicação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pela porta serial;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274" name="Imagem 1_ 3" descr=""/>
          <p:cNvPicPr/>
          <p:nvPr/>
        </p:nvPicPr>
        <p:blipFill>
          <a:blip r:embed="rId1"/>
          <a:stretch/>
        </p:blipFill>
        <p:spPr>
          <a:xfrm>
            <a:off x="4643280" y="4152240"/>
            <a:ext cx="2874600" cy="1865160"/>
          </a:xfrm>
          <a:prstGeom prst="rect">
            <a:avLst/>
          </a:prstGeom>
          <a:ln w="0">
            <a:noFill/>
          </a:ln>
        </p:spPr>
      </p:pic>
      <p:sp>
        <p:nvSpPr>
          <p:cNvPr id="1275" name="CustomShape 1244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Javino: Aplicação em Arduino</a:t>
            </a:r>
            <a:endParaRPr b="0" lang="pt-PT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2016-04-26T00:41:53Z</dcterms:created>
  <dc:creator>Kadu</dc:creator>
  <dc:description/>
  <dc:language>pt-PT</dc:language>
  <cp:lastModifiedBy/>
  <dcterms:modified xsi:type="dcterms:W3CDTF">2024-06-07T23:19:50Z</dcterms:modified>
  <cp:revision>776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331</vt:i4>
  </property>
  <property fmtid="{D5CDD505-2E9C-101B-9397-08002B2CF9AE}" pid="7" name="PresentationFormat">
    <vt:lpwstr>Ecrã Panorâmico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359</vt:i4>
  </property>
</Properties>
</file>